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5" r:id="rId3"/>
    <p:sldId id="280" r:id="rId4"/>
    <p:sldId id="281" r:id="rId5"/>
    <p:sldId id="297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94" r:id="rId18"/>
  </p:sldIdLst>
  <p:sldSz cx="12192000" cy="6858000"/>
  <p:notesSz cx="701675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66"/>
    <a:srgbClr val="201B67"/>
    <a:srgbClr val="E5E5FF"/>
    <a:srgbClr val="A53010"/>
    <a:srgbClr val="17144C"/>
    <a:srgbClr val="800000"/>
    <a:srgbClr val="77220B"/>
    <a:srgbClr val="001C54"/>
    <a:srgbClr val="FFB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10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5921C-4A44-47A2-84A8-474F35C7E20B}" type="datetimeFigureOut">
              <a:rPr lang="en-AU" smtClean="0"/>
              <a:t>16/05/2017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10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A7B75-C7FC-4E31-880C-8B2ABC2C44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93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10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C78C6-2821-44FC-B018-B133606CC506}" type="datetimeFigureOut">
              <a:rPr lang="en-AU" smtClean="0"/>
              <a:t>16/05/2017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340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10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DD817-6B31-4017-8521-C4D99E5D28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414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9492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380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308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0037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4127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653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767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8441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03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8845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8542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375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1771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105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317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135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D817-6B31-4017-8521-C4D99E5D283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76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92C0-56D7-42AF-9CD9-B0A011E59A1A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4D94-8126-42DD-9DDB-0B32EFD5E67B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947D-EB01-4004-99BF-08EF92BA06DF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DCE8-002C-4BC6-935F-9EF01A64AF0C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C03A-9CE3-4EA0-BB34-8636A9E116D9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FCDD-44D6-485D-99F1-9DE8B0C165DC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F62A-C318-4E8F-BC00-425F924F5AFA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6033-671D-436C-8164-1ABF3C6536F0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2CA0-887A-41FB-B588-37400DF7704E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6D79-0F59-4413-B2C4-1EEE4883CE02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1C9B-DF4E-4682-BE7C-9D84BB038A93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8DF-B524-4335-BBFF-F05721ABC390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871-0240-4A98-93C7-9ED954D68951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E1D1-C7F1-4901-8B15-1A098C73CB06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BF51-E5B0-47AA-A459-9F09FC8030F7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E211C-CC3D-4B46-9C2B-4CB742D4F5CD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264E3-255F-4ADB-818A-CAB20E667BE9}" type="datetime1">
              <a:rPr lang="en-US" smtClean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sephcamilleri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964" y="993913"/>
            <a:ext cx="9803476" cy="1020418"/>
          </a:xfr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A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Is there life after Trump</a:t>
            </a:r>
            <a:endParaRPr lang="en-A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1" y="3463637"/>
            <a:ext cx="7564582" cy="1482436"/>
          </a:xfrm>
        </p:spPr>
        <p:txBody>
          <a:bodyPr>
            <a:normAutofit/>
          </a:bodyPr>
          <a:lstStyle/>
          <a:p>
            <a:pPr algn="ctr"/>
            <a:r>
              <a:rPr lang="en-AU" sz="3600" b="1" dirty="0">
                <a:latin typeface="Comic Sans MS" panose="030F0702030302020204" pitchFamily="66" charset="0"/>
                <a:cs typeface="Arial" panose="020B0604020202020204" pitchFamily="34" charset="0"/>
              </a:rPr>
              <a:t>St Michael’s Lecture</a:t>
            </a:r>
          </a:p>
          <a:p>
            <a:pPr algn="ctr"/>
            <a:r>
              <a:rPr lang="en-AU" sz="3600" b="1" dirty="0">
                <a:latin typeface="Comic Sans MS" panose="030F0702030302020204" pitchFamily="66" charset="0"/>
                <a:cs typeface="Arial" panose="020B0604020202020204" pitchFamily="34" charset="0"/>
              </a:rPr>
              <a:t>16 May 2017</a:t>
            </a:r>
          </a:p>
        </p:txBody>
      </p:sp>
    </p:spTree>
    <p:extLst>
      <p:ext uri="{BB962C8B-B14F-4D97-AF65-F5344CB8AC3E}">
        <p14:creationId xmlns:p14="http://schemas.microsoft.com/office/powerpoint/2010/main" val="82932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Finland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       								 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The Finns</a:t>
            </a: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413164"/>
            <a:ext cx="8534401" cy="5278581"/>
          </a:xfrm>
        </p:spPr>
        <p:txBody>
          <a:bodyPr>
            <a:noAutofit/>
          </a:bodyPr>
          <a:lstStyle/>
          <a:p>
            <a:pPr marL="539750" indent="-539750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True Finns almost overnight became the third-largest party in Finland in 2011, wining 39 of the 200 seats in parliament, having won only 5 in the 2007 election.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Now known as The Finns, they have become the second-largest party in parliament in 2015 and have joined the current coalition government.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Led by Timo Soini, The Finns are critical of the European project and anti-globalist.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Sweden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       			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Sweden Democrats</a:t>
            </a: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413164"/>
            <a:ext cx="8534401" cy="5278581"/>
          </a:xfrm>
        </p:spPr>
        <p:txBody>
          <a:bodyPr>
            <a:noAutofit/>
          </a:bodyPr>
          <a:lstStyle/>
          <a:p>
            <a:pPr marL="539750" indent="-539750" fontAlgn="base">
              <a:spcAft>
                <a:spcPts val="1200"/>
              </a:spcAft>
            </a:pP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The Sweden Democrats emerged from the white supremacist movement, and are now the third-largest party in the Swedish </a:t>
            </a:r>
            <a:r>
              <a:rPr lang="en-AU" sz="2600" dirty="0" err="1">
                <a:solidFill>
                  <a:srgbClr val="222222"/>
                </a:solidFill>
                <a:latin typeface="Arial Narrow" panose="020B0606020202030204" pitchFamily="34" charset="0"/>
              </a:rPr>
              <a:t>Riksdag</a:t>
            </a: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, with 49 seats and 12.9 per cent of the national vote. 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The party is currently polling second to the governing Social Democrats, at 21.5% – on a par with the centre-right Moderate Party.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They work alone as an opposition party, because mainstream political groups refuse to co-operate with them. 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Their leader, Jimmie </a:t>
            </a:r>
            <a:r>
              <a:rPr lang="en-AU" sz="2600" dirty="0" err="1">
                <a:solidFill>
                  <a:srgbClr val="222222"/>
                </a:solidFill>
                <a:latin typeface="Arial Narrow" panose="020B0606020202030204" pitchFamily="34" charset="0"/>
              </a:rPr>
              <a:t>Åkesson</a:t>
            </a:r>
            <a:r>
              <a:rPr lang="en-AU" sz="2600" dirty="0">
                <a:solidFill>
                  <a:srgbClr val="222222"/>
                </a:solidFill>
                <a:latin typeface="Arial Narrow" panose="020B0606020202030204" pitchFamily="34" charset="0"/>
              </a:rPr>
              <a:t>, 37, frequently resorts to anti-immigrant rhetoric and has expressed admiration for Donald Trump. </a:t>
            </a:r>
            <a:endParaRPr lang="en-AU" sz="2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636" y="180109"/>
            <a:ext cx="7897091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Denmark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       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Danish People’s Party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1" y="1731819"/>
            <a:ext cx="7467600" cy="4114800"/>
          </a:xfrm>
        </p:spPr>
        <p:txBody>
          <a:bodyPr>
            <a:noAutofit/>
          </a:bodyPr>
          <a:lstStyle/>
          <a:p>
            <a:pPr fontAlgn="base">
              <a:spcAft>
                <a:spcPts val="1200"/>
              </a:spcAft>
            </a:pPr>
            <a:r>
              <a:rPr lang="en-AU" sz="2800" dirty="0">
                <a:latin typeface="Arial Narrow" panose="020B0606020202030204" pitchFamily="34" charset="0"/>
              </a:rPr>
              <a:t>The Danish People’s Party (DPP) became the second-largest party in Denmark in the 2015 general election, winning 21% of the vote, up from 12 per cent in 2011. </a:t>
            </a:r>
          </a:p>
          <a:p>
            <a:pPr fontAlgn="base"/>
            <a:r>
              <a:rPr lang="en-AU" sz="2800" dirty="0">
                <a:latin typeface="Arial Narrow" panose="020B0606020202030204" pitchFamily="34" charset="0"/>
              </a:rPr>
              <a:t>The DPP has called for cuts to immigration from Muslim countries and withdrawal from the EU’s Schengen free-movement area. It supports a strong welfare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1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80109"/>
            <a:ext cx="9421091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The Netherlands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     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Partij </a:t>
            </a:r>
            <a:r>
              <a:rPr lang="en-AU" sz="2700" b="1" i="1" dirty="0" err="1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voor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de </a:t>
            </a:r>
            <a:r>
              <a:rPr lang="en-AU" sz="2700" b="1" i="1" dirty="0" err="1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Vrijheid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782" y="1260764"/>
            <a:ext cx="9421091" cy="5347854"/>
          </a:xfrm>
        </p:spPr>
        <p:txBody>
          <a:bodyPr>
            <a:noAutofit/>
          </a:bodyPr>
          <a:lstStyle/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 Dutch nationalist, anti-Islam Party for Freedom (PVV) made its presence felt in the 2006 election in 2006, gaining a greater share of seats in the House of Representatives than other more established parties. In 2012 it came third.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In this year’s March election, the PVV did not do as well as expected, but nevertheless came second, gaining 20 seats.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PVV is an anti-EU, anti-immigration, anti-Islam party.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Its leader Geert Wilders has been described as “the man who invented Trumpism”. </a:t>
            </a:r>
          </a:p>
          <a:p>
            <a:pPr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 PVV is already an influential force in Dutch politics, with the governing right party itself adopting ethno-populism rhetoric, especially over immigration and terrorism.</a:t>
            </a:r>
            <a:b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1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80109"/>
            <a:ext cx="9421091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United Kingdom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     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UK Independence Party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783" y="1371600"/>
            <a:ext cx="9240982" cy="5237018"/>
          </a:xfrm>
        </p:spPr>
        <p:txBody>
          <a:bodyPr>
            <a:noAutofit/>
          </a:bodyPr>
          <a:lstStyle/>
          <a:p>
            <a:pPr fontAlgn="base"/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UKIP </a:t>
            </a:r>
            <a:r>
              <a:rPr lang="en-A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=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Eurosceptic and right-wing populist political party</a:t>
            </a:r>
          </a:p>
          <a:p>
            <a:pPr marL="0" indent="0" fontAlgn="base"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	</a:t>
            </a:r>
            <a:r>
              <a:rPr lang="en-A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 = 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most vocal political force calling for the UK's exit from the EU</a:t>
            </a:r>
          </a:p>
          <a:p>
            <a:pPr marL="0" indent="0" fontAlgn="base">
              <a:buNone/>
            </a:pPr>
            <a:r>
              <a:rPr lang="en-A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		 = 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advocates a drastic lowering of immigration into the UK</a:t>
            </a:r>
          </a:p>
          <a:p>
            <a:pPr marL="0" indent="0" fontAlgn="base">
              <a:spcAft>
                <a:spcPts val="1200"/>
              </a:spcAft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</a:t>
            </a:r>
            <a:r>
              <a:rPr lang="en-A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 	 = 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opposes multiculturalism, and promotes a unitary British identity.</a:t>
            </a:r>
          </a:p>
          <a:p>
            <a:pPr fontAlgn="base">
              <a:spcBef>
                <a:spcPts val="600"/>
              </a:spcBef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UKIP’s share of the vote in European elections:</a:t>
            </a:r>
          </a:p>
          <a:p>
            <a:pPr marL="1884363" indent="-1260475" fontAlgn="base">
              <a:spcBef>
                <a:spcPts val="600"/>
              </a:spcBef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1999 	7%</a:t>
            </a:r>
          </a:p>
          <a:p>
            <a:pPr marL="1884363" lvl="1" indent="-1260475" fontAlgn="base">
              <a:spcBef>
                <a:spcPts val="600"/>
              </a:spcBef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2004 	16%</a:t>
            </a:r>
          </a:p>
          <a:p>
            <a:pPr marL="1884363" indent="-1260475" fontAlgn="base">
              <a:spcBef>
                <a:spcPts val="600"/>
              </a:spcBef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2009 	16.5%</a:t>
            </a:r>
          </a:p>
          <a:p>
            <a:pPr marL="1884363" indent="-1260475" fontAlgn="base">
              <a:spcAft>
                <a:spcPts val="1200"/>
              </a:spcAft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2014 	27.5%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Recent polls suggest Labour may be trailing UKIP among working-class voters 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6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7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7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75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75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80109"/>
            <a:ext cx="9421091" cy="6076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Australia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     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					One Nation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0145" y="900545"/>
            <a:ext cx="10557164" cy="5763491"/>
          </a:xfrm>
        </p:spPr>
        <p:txBody>
          <a:bodyPr>
            <a:noAutofit/>
          </a:bodyPr>
          <a:lstStyle/>
          <a:p>
            <a:pPr fontAlgn="base">
              <a:spcBef>
                <a:spcPts val="600"/>
              </a:spcBef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Hansonism (</a:t>
            </a:r>
            <a:r>
              <a:rPr lang="en-A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a trend that encompasses a string of other far-right parties, movements and Senate candidates) </a:t>
            </a:r>
            <a:r>
              <a:rPr lang="en-A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cumulative impact of several interlinked factors:</a:t>
            </a:r>
          </a:p>
          <a:p>
            <a:pPr marL="984250" indent="-444500" fontAlgn="base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AU" sz="2180" dirty="0">
                <a:solidFill>
                  <a:srgbClr val="FF0000"/>
                </a:solidFill>
                <a:latin typeface="Arial Narrow" panose="020B0606020202030204" pitchFamily="34" charset="0"/>
                <a:sym typeface="Wingdings 3" panose="05040102010807070707" pitchFamily="18" charset="2"/>
              </a:rPr>
              <a:t> </a:t>
            </a:r>
            <a:r>
              <a:rPr lang="en-AU" sz="2180" dirty="0">
                <a:solidFill>
                  <a:schemeClr val="tx1"/>
                </a:solidFill>
                <a:latin typeface="Arial Narrow" panose="020B0606020202030204" pitchFamily="34" charset="0"/>
                <a:sym typeface="Wingdings 3" panose="05040102010807070707" pitchFamily="18" charset="2"/>
              </a:rPr>
              <a:t>Islamophobia</a:t>
            </a:r>
          </a:p>
          <a:p>
            <a:pPr marL="984250" indent="-444500" fontAlgn="base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AU" sz="2180" dirty="0">
                <a:solidFill>
                  <a:schemeClr val="tx1"/>
                </a:solidFill>
                <a:latin typeface="Arial Narrow" panose="020B0606020202030204" pitchFamily="34" charset="0"/>
              </a:rPr>
              <a:t>Fear generated by long-running “war on terror” </a:t>
            </a:r>
          </a:p>
          <a:p>
            <a:pPr marL="984250" indent="-444500" fontAlgn="base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180" dirty="0">
                <a:solidFill>
                  <a:schemeClr val="tx1"/>
                </a:solidFill>
                <a:latin typeface="Arial Narrow" panose="020B0606020202030204" pitchFamily="34" charset="0"/>
              </a:rPr>
              <a:t>Boat people &amp; ‘border protection’</a:t>
            </a:r>
          </a:p>
          <a:p>
            <a:pPr fontAlgn="base">
              <a:spcBef>
                <a:spcPts val="600"/>
              </a:spcBef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2016 federal election saw the re-emergence of One Nation Party (ONP) as a considerable force in Australian politics</a:t>
            </a:r>
          </a:p>
          <a:p>
            <a:pPr lvl="1" fontAlgn="base">
              <a:spcBef>
                <a:spcPts val="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AU" sz="2200" dirty="0">
                <a:solidFill>
                  <a:schemeClr val="tx1"/>
                </a:solidFill>
                <a:latin typeface="Arial Narrow" panose="020B0606020202030204" pitchFamily="34" charset="0"/>
              </a:rPr>
              <a:t>In QLD (Senate): ONP outpolled The Greens 9.15%to 7.57%. 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AU" sz="2200" dirty="0">
                <a:solidFill>
                  <a:schemeClr val="tx1"/>
                </a:solidFill>
                <a:latin typeface="Arial Narrow" panose="020B0606020202030204" pitchFamily="34" charset="0"/>
              </a:rPr>
              <a:t>One Nation vote = higher in areas with more Australian-born voters (areas with fewer migrants), in disadvantaged rural and regional communities, and more generally in areas with lower levels of tertiary education </a:t>
            </a:r>
          </a:p>
          <a:p>
            <a:pPr fontAlgn="base">
              <a:spcBef>
                <a:spcPts val="0"/>
              </a:spcBef>
              <a:spcAft>
                <a:spcPts val="300"/>
              </a:spcAft>
            </a:pPr>
            <a:r>
              <a:rPr lang="en-AU" sz="2200" dirty="0">
                <a:solidFill>
                  <a:schemeClr val="tx1"/>
                </a:solidFill>
                <a:latin typeface="Arial Narrow" panose="020B0606020202030204" pitchFamily="34" charset="0"/>
              </a:rPr>
              <a:t>Disadvantaged communities showed stronger support for One Nation</a:t>
            </a:r>
          </a:p>
          <a:p>
            <a:pPr fontAlgn="base">
              <a:spcAft>
                <a:spcPts val="1200"/>
              </a:spcAft>
            </a:pPr>
            <a:r>
              <a:rPr lang="en-AU" sz="2200" dirty="0">
                <a:solidFill>
                  <a:schemeClr val="tx1"/>
                </a:solidFill>
                <a:latin typeface="Arial Narrow" panose="020B0606020202030204" pitchFamily="34" charset="0"/>
              </a:rPr>
              <a:t>One Nation scored less than 1% of Senate vote in the suburb of Lakemba, where Muslims = some 52% of the electorate) compared to 4.1% for the state as a whole.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4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7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7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75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80109"/>
            <a:ext cx="9421091" cy="6076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United States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					   Trumpism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783" y="914401"/>
            <a:ext cx="9421090" cy="5762170"/>
          </a:xfrm>
          <a:effectLst/>
        </p:spPr>
        <p:txBody>
          <a:bodyPr>
            <a:noAutofit/>
          </a:bodyPr>
          <a:lstStyle/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 trends we have observed in Europe and Australia have not spared America.</a:t>
            </a:r>
          </a:p>
          <a:p>
            <a:pPr marL="363538" indent="-363538" fontAlgn="base">
              <a:spcBef>
                <a:spcPts val="600"/>
              </a:spcBef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 particular circumstances may be different, but the same dynamic is at work: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  <a:buNone/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	 </a:t>
            </a:r>
            <a:r>
              <a:rPr lang="en-AU" sz="2400" dirty="0">
                <a:solidFill>
                  <a:srgbClr val="A5002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Anger, resentment, anxiety about an increasingly uncertain, troubling future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 voters may not have an intellectual understanding of how 	globalisation works, but many have personal experience of  </a:t>
            </a:r>
            <a:r>
              <a:rPr lang="en-AU" sz="2400" dirty="0">
                <a:solidFill>
                  <a:srgbClr val="A5002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the ravages wrought by neo-liberal policies and institutions.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And so voters become highly susceptible to messages that challenge the establishment, elites, and globalisation, and make convenient scapegoats of the weak and the vulnerable. </a:t>
            </a:r>
          </a:p>
          <a:p>
            <a:pPr marL="363538" indent="-363538" fontAlgn="base">
              <a:spcBef>
                <a:spcPts val="600"/>
              </a:spcBef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In essence this is Trump’s message as it is that of Gert Wilders and Marie Le Pen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3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80109"/>
            <a:ext cx="9421091" cy="6076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</a:t>
            </a:r>
            <a:r>
              <a:rPr lang="en-AU" sz="4000" b="1" dirty="0">
                <a:solidFill>
                  <a:srgbClr val="00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More Promising Pathways</a:t>
            </a:r>
            <a:b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783" y="1152907"/>
            <a:ext cx="9421090" cy="5705093"/>
          </a:xfrm>
          <a:effectLst/>
        </p:spPr>
        <p:txBody>
          <a:bodyPr>
            <a:noAutofit/>
          </a:bodyPr>
          <a:lstStyle/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Place reduction of economic inequality at the heart of the national/ international conversation &amp; political agenda.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Develop a global approach to global problems – especially those that pose an existential threat to humanity.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Small &amp; middle powers to exercise collective leadership in developing the principles and practice of “International Good Citizenship” 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Nurture active, informed citizenship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Give new life and content to Multiculturalism</a:t>
            </a: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63538" indent="-363538" fontAlgn="base">
              <a:spcBef>
                <a:spcPts val="600"/>
              </a:spcBef>
              <a:spcAft>
                <a:spcPts val="1800"/>
              </a:spcAft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5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964" y="845127"/>
            <a:ext cx="9803476" cy="1482436"/>
          </a:xfr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AU" sz="6000" b="1" dirty="0">
                <a:ln w="0"/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Joseph Camilleri’s website</a:t>
            </a:r>
            <a:br>
              <a:rPr lang="en-A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en-AU" sz="3600" dirty="0">
              <a:ln w="0"/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1" y="3463637"/>
            <a:ext cx="7564582" cy="1482436"/>
          </a:xfrm>
        </p:spPr>
        <p:txBody>
          <a:bodyPr>
            <a:normAutofit/>
          </a:bodyPr>
          <a:lstStyle/>
          <a:p>
            <a:pPr algn="ctr"/>
            <a:r>
              <a:rPr lang="en-AU" sz="3600" b="1" dirty="0">
                <a:ln w="0"/>
                <a:solidFill>
                  <a:srgbClr val="17144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www.josephcamilleri.org</a:t>
            </a:r>
            <a:endParaRPr lang="en-AU" sz="3600" b="1" dirty="0">
              <a:solidFill>
                <a:srgbClr val="17144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9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65" y="180109"/>
            <a:ext cx="9634248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4400" b="1" dirty="0">
                <a:solidFill>
                  <a:srgbClr val="00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Rise of Xenophobic Populism</a:t>
            </a:r>
            <a:br>
              <a:rPr lang="en-AU" sz="1400" b="1" dirty="0">
                <a:solidFill>
                  <a:srgbClr val="00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382" y="1274618"/>
            <a:ext cx="9731232" cy="5583382"/>
          </a:xfrm>
        </p:spPr>
        <p:txBody>
          <a:bodyPr>
            <a:normAutofit lnSpcReduction="10000"/>
          </a:bodyPr>
          <a:lstStyle/>
          <a:p>
            <a:pPr marL="539750" indent="-457200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This has become a defining feature of political life in much of the Western world – though it is by no means confined to the Western world.</a:t>
            </a:r>
          </a:p>
          <a:p>
            <a:pPr marL="539750" indent="-457200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It manifests itself in the rise of new far right political parties whose messages resonate with the fears and insecurities of a significant cross-section of society.</a:t>
            </a:r>
          </a:p>
          <a:p>
            <a:pPr marL="539750" indent="-457200" fontAlgn="base">
              <a:spcAft>
                <a:spcPts val="6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It infects established political parties which find it necessary to give voice to, or at least turn a blind eye, to xenophobic and scapegoating discourse and policies.</a:t>
            </a:r>
          </a:p>
          <a:p>
            <a:pPr marL="539750" indent="-457200" fontAlgn="base">
              <a:spcAft>
                <a:spcPts val="6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It lowers the tone of the national conversation, places further obstacles in the path of effective citizenship and creates fertile ground for demagoguery of various kinds.</a:t>
            </a:r>
          </a:p>
          <a:p>
            <a:pPr marL="1081088" indent="-360363" fontAlgn="base">
              <a:spcBef>
                <a:spcPts val="0"/>
              </a:spcBef>
              <a:spcAft>
                <a:spcPts val="600"/>
              </a:spcAft>
              <a:buClr>
                <a:srgbClr val="E98249"/>
              </a:buClr>
              <a:buFont typeface="Wingdings" panose="05000000000000000000" pitchFamily="2" charset="2"/>
              <a:buChar char="Ø"/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81088" indent="-360363" fontAlgn="base">
              <a:spcBef>
                <a:spcPts val="0"/>
              </a:spcBef>
              <a:spcAft>
                <a:spcPts val="600"/>
              </a:spcAft>
              <a:buClr>
                <a:srgbClr val="E98249"/>
              </a:buClr>
              <a:buFont typeface="Wingdings" panose="05000000000000000000" pitchFamily="2" charset="2"/>
              <a:buChar char="Ø"/>
            </a:pPr>
            <a:endParaRPr lang="en-AU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0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3000" contrast="1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56510" y="0"/>
            <a:ext cx="9351818" cy="68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92925" y="6719888"/>
            <a:ext cx="8911687" cy="13811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9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65" y="180109"/>
            <a:ext cx="9634248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Germany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  		          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Alternative </a:t>
            </a:r>
            <a:r>
              <a:rPr lang="en-AU" sz="2700" b="1" i="1" dirty="0" err="1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für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Deutschland</a:t>
            </a: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5" y="1385455"/>
            <a:ext cx="9634247" cy="5333999"/>
          </a:xfrm>
        </p:spPr>
        <p:txBody>
          <a:bodyPr>
            <a:normAutofit/>
          </a:bodyPr>
          <a:lstStyle/>
          <a:p>
            <a:pPr marL="442913" indent="-442913" fontAlgn="base">
              <a:spcAft>
                <a:spcPts val="1200"/>
              </a:spcAft>
            </a:pPr>
            <a:r>
              <a:rPr lang="en-A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AfD</a:t>
            </a: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has gained representation in ten of the 16 German state parliaments since September 2016. </a:t>
            </a:r>
          </a:p>
          <a:p>
            <a:pPr marL="442913" indent="-442913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Started with strong opposition to the European project.</a:t>
            </a:r>
          </a:p>
          <a:p>
            <a:pPr marL="442913" indent="-442913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Anti-Muslim focus has now become dominant plank of its platform.</a:t>
            </a:r>
          </a:p>
          <a:p>
            <a:pPr marL="442913" indent="-442913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Party’s spring conference adopted the slogan “Islam is not a part of Germany”. </a:t>
            </a:r>
          </a:p>
          <a:p>
            <a:pPr marL="442913" indent="-442913" fontAlgn="base"/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Senior </a:t>
            </a:r>
            <a:r>
              <a:rPr lang="en-A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AfD</a:t>
            </a: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politicians have made speeches urging Germany to stop atoning for Nazi crimes.</a:t>
            </a:r>
            <a:endParaRPr lang="en-AU" sz="3200" b="1" dirty="0">
              <a:solidFill>
                <a:srgbClr val="A5002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Hungary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  		      								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Jobbik</a:t>
            </a: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579418"/>
            <a:ext cx="8534401" cy="4170218"/>
          </a:xfrm>
        </p:spPr>
        <p:txBody>
          <a:bodyPr>
            <a:normAutofit/>
          </a:bodyPr>
          <a:lstStyle/>
          <a:p>
            <a:pPr marL="442913" indent="-442913" fontAlgn="base"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The nationalist “Movement for a Better Hungary” is the country’s third-largest party </a:t>
            </a:r>
          </a:p>
          <a:p>
            <a:pPr marL="442913" indent="-442913" fontAlgn="base"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In the 2014 parliamentary elections it won a crucial by-election against the right-wing ruling party, </a:t>
            </a:r>
            <a:r>
              <a:rPr lang="en-AU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Fidesz</a:t>
            </a: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marL="442913" indent="-442913" fontAlgn="base">
              <a:spcAft>
                <a:spcPts val="12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It is trying to improve its image by repackaging itself as a “people’s party”, but it has not shed preoccupation with Hungarian ethnicity, antisemitism and hostility towards Israel.</a:t>
            </a:r>
            <a:endParaRPr lang="en-AU" sz="3200" b="1" dirty="0">
              <a:solidFill>
                <a:srgbClr val="A5002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6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France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  		      					  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Front National</a:t>
            </a: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579418"/>
            <a:ext cx="8534401" cy="4170218"/>
          </a:xfrm>
        </p:spPr>
        <p:txBody>
          <a:bodyPr>
            <a:noAutofit/>
          </a:bodyPr>
          <a:lstStyle/>
          <a:p>
            <a:pPr marL="442913" indent="-442913" fontAlgn="base"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Under Marie Le Pen its political fortunes have reached a new high over the last two years.</a:t>
            </a:r>
          </a:p>
          <a:p>
            <a:pPr marL="442913" lvl="0" indent="-442913" fontAlgn="base">
              <a:spcAft>
                <a:spcPts val="1800"/>
              </a:spcAft>
              <a:buClr>
                <a:srgbClr val="A53010"/>
              </a:buClr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Anti-immigration rhetoric brought the FN huge gains in the 2015 local elections – it came first in six of France’s 13 regions, beating the two main parties.</a:t>
            </a:r>
          </a:p>
          <a:p>
            <a:pPr marL="442913" indent="-442913" fontAlgn="base">
              <a:spcAft>
                <a:spcPts val="1800"/>
              </a:spcAft>
            </a:pP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In the recent presidential elections, Marie Le Pen came second n the first round with over 21% of the vote, and in the deciding round received 34% of the vote.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Greece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  		      					    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Golden Dawn</a:t>
            </a: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413164"/>
            <a:ext cx="8534401" cy="5278581"/>
          </a:xfrm>
        </p:spPr>
        <p:txBody>
          <a:bodyPr>
            <a:noAutofit/>
          </a:bodyPr>
          <a:lstStyle/>
          <a:p>
            <a:pPr marL="539750" indent="-539750" fontAlgn="base">
              <a:spcAft>
                <a:spcPts val="1200"/>
              </a:spcAft>
            </a:pPr>
            <a:r>
              <a:rPr lang="en-A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Golden Dawn </a:t>
            </a:r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use Nazi-style symbolism and have expressed admiration for Hitler’s regime. </a:t>
            </a:r>
          </a:p>
          <a:p>
            <a:pPr marL="539750" indent="-539750" fontAlgn="base">
              <a:spcAft>
                <a:spcPts val="1200"/>
              </a:spcAft>
            </a:pPr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Their leader Nikolaos </a:t>
            </a:r>
            <a:r>
              <a:rPr lang="en-AU" sz="2800" dirty="0" err="1">
                <a:solidFill>
                  <a:srgbClr val="222222"/>
                </a:solidFill>
                <a:latin typeface="Arial Narrow" panose="020B0606020202030204" pitchFamily="34" charset="0"/>
              </a:rPr>
              <a:t>Michaloliakos</a:t>
            </a:r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 called the gas chambers “a lie” </a:t>
            </a:r>
          </a:p>
          <a:p>
            <a:pPr marL="539750" indent="-539750" fontAlgn="base"/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Exploiting deep discontent with austerity and the migration crisis, Golden Dawn came third in Greece’s September 2015 election, winning 7% of the vote. Its spokesman </a:t>
            </a:r>
            <a:r>
              <a:rPr lang="en-AU" sz="2800" dirty="0" err="1">
                <a:solidFill>
                  <a:srgbClr val="222222"/>
                </a:solidFill>
                <a:latin typeface="Arial Narrow" panose="020B0606020202030204" pitchFamily="34" charset="0"/>
              </a:rPr>
              <a:t>Ilias</a:t>
            </a:r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 </a:t>
            </a:r>
            <a:r>
              <a:rPr lang="en-AU" sz="2800" dirty="0" err="1">
                <a:solidFill>
                  <a:srgbClr val="222222"/>
                </a:solidFill>
                <a:latin typeface="Arial Narrow" panose="020B0606020202030204" pitchFamily="34" charset="0"/>
              </a:rPr>
              <a:t>Kasidiaris</a:t>
            </a:r>
            <a:r>
              <a:rPr lang="en-AU" sz="2800" dirty="0">
                <a:solidFill>
                  <a:srgbClr val="222222"/>
                </a:solidFill>
                <a:latin typeface="Arial Narrow" panose="020B0606020202030204" pitchFamily="34" charset="0"/>
              </a:rPr>
              <a:t>, who wears a swastika tattoo, declared: “Golden Dawn is a movement of power; it is not a protest movement any more.”</a:t>
            </a:r>
            <a:endParaRPr lang="en-AU" sz="2800" b="0" i="0" dirty="0">
              <a:solidFill>
                <a:srgbClr val="222222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180109"/>
            <a:ext cx="8769927" cy="831273"/>
          </a:xfr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spcAft>
                <a:spcPts val="1800"/>
              </a:spcAft>
              <a:buClr>
                <a:srgbClr val="A53010"/>
              </a:buClr>
            </a:pPr>
            <a:r>
              <a:rPr lang="en-AU" sz="1800" dirty="0"/>
              <a:t>        </a:t>
            </a:r>
            <a:br>
              <a:rPr lang="en-AU" sz="800" dirty="0"/>
            </a:br>
            <a:r>
              <a:rPr lang="en-AU" sz="800" dirty="0"/>
              <a:t>       </a:t>
            </a:r>
            <a:r>
              <a:rPr lang="en-AU" sz="3100" b="1" u="sng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Austria</a:t>
            </a:r>
            <a:r>
              <a:rPr lang="en-AU" sz="3100" b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		       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Freiheitliche </a:t>
            </a:r>
            <a:r>
              <a:rPr lang="en-AU" sz="2700" b="1" i="1" dirty="0" err="1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Partei</a:t>
            </a:r>
            <a:r>
              <a:rPr lang="en-AU" sz="27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en-AU" sz="2700" b="1" i="1" dirty="0" err="1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  <a:t>Österreichs</a:t>
            </a:r>
            <a:br>
              <a:rPr lang="en-AU" sz="31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br>
              <a:rPr lang="en-AU" sz="2400" b="1" i="1" dirty="0">
                <a:solidFill>
                  <a:srgbClr val="000066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n-AU" sz="4400" b="1" spc="140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4" y="1413164"/>
            <a:ext cx="8534401" cy="5278581"/>
          </a:xfrm>
        </p:spPr>
        <p:txBody>
          <a:bodyPr>
            <a:noAutofit/>
          </a:bodyPr>
          <a:lstStyle/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Last December FPÖ leader Heinz-Christian Strache narrowly lost Austria’s rerun presidential election to the Greens’ Alexander van der </a:t>
            </a:r>
            <a:r>
              <a:rPr lang="en-AU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Bellen</a:t>
            </a: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in December – 48.3% to 51.7%.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In January Strache travelled to Trump Tower to congratulate the new US president and had a meeting with Donald Trump’s then national security adviser, Mike Flynn. 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Accused of Nazi sympathies, the FPÖ is vocally anti-Islam, and has called for ‘zero’ immigration.. </a:t>
            </a:r>
          </a:p>
          <a:p>
            <a:pPr fontAlgn="base">
              <a:spcAft>
                <a:spcPts val="1200"/>
              </a:spcAft>
            </a:pPr>
            <a:r>
              <a:rPr lang="en-A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FPÖ holds 38 of the 183 seats on Austria’s National Council</a:t>
            </a:r>
            <a:r>
              <a:rPr lang="en-A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4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4325</TotalTime>
  <Words>1164</Words>
  <Application>Microsoft Office PowerPoint</Application>
  <PresentationFormat>Widescreen</PresentationFormat>
  <Paragraphs>119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Arial Black</vt:lpstr>
      <vt:lpstr>Arial Narrow</vt:lpstr>
      <vt:lpstr>Calibri</vt:lpstr>
      <vt:lpstr>Calibri Light</vt:lpstr>
      <vt:lpstr>Century Gothic</vt:lpstr>
      <vt:lpstr>Comic Sans MS</vt:lpstr>
      <vt:lpstr>Constantia</vt:lpstr>
      <vt:lpstr>Courier New</vt:lpstr>
      <vt:lpstr>Wingdings</vt:lpstr>
      <vt:lpstr>Wingdings 3</vt:lpstr>
      <vt:lpstr>Wisp</vt:lpstr>
      <vt:lpstr>Is there life after Trump</vt:lpstr>
      <vt:lpstr>     Joseph Camilleri’s website </vt:lpstr>
      <vt:lpstr>Rise of Xenophobic Populism  </vt:lpstr>
      <vt:lpstr>PowerPoint Presentation</vt:lpstr>
      <vt:lpstr>                 Germany               Alternative für Deutschland </vt:lpstr>
      <vt:lpstr>                 Hungary                   Jobbik </vt:lpstr>
      <vt:lpstr>                 France                  Front National </vt:lpstr>
      <vt:lpstr>                 Greece                    Golden Dawn </vt:lpstr>
      <vt:lpstr>                Austria         Freiheitliche Partei Österreichs  </vt:lpstr>
      <vt:lpstr>                Finland                  The Finns  </vt:lpstr>
      <vt:lpstr>                Sweden              Sweden Democrats  </vt:lpstr>
      <vt:lpstr>                Denmark          Danish People’s Party   </vt:lpstr>
      <vt:lpstr>                The Netherlands        Partij voor de Vrijheid   </vt:lpstr>
      <vt:lpstr>                United Kingdom        UK Independence Party   </vt:lpstr>
      <vt:lpstr>     Australia               One Nation   </vt:lpstr>
      <vt:lpstr>     United States            Trumpism   </vt:lpstr>
      <vt:lpstr>     More Promising Pathways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Saudi Arabia-Iran Divide</dc:title>
  <dc:creator>Joe</dc:creator>
  <cp:lastModifiedBy>Joe</cp:lastModifiedBy>
  <cp:revision>249</cp:revision>
  <cp:lastPrinted>2017-05-16T01:38:40Z</cp:lastPrinted>
  <dcterms:created xsi:type="dcterms:W3CDTF">2016-10-17T01:27:18Z</dcterms:created>
  <dcterms:modified xsi:type="dcterms:W3CDTF">2017-05-16T01:45:20Z</dcterms:modified>
</cp:coreProperties>
</file>