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6"/>
  </p:notesMasterIdLst>
  <p:handoutMasterIdLst>
    <p:handoutMasterId r:id="rId17"/>
  </p:handoutMasterIdLst>
  <p:sldIdLst>
    <p:sldId id="256" r:id="rId2"/>
    <p:sldId id="280" r:id="rId3"/>
    <p:sldId id="272" r:id="rId4"/>
    <p:sldId id="275" r:id="rId5"/>
    <p:sldId id="274" r:id="rId6"/>
    <p:sldId id="281" r:id="rId7"/>
    <p:sldId id="276" r:id="rId8"/>
    <p:sldId id="277" r:id="rId9"/>
    <p:sldId id="284" r:id="rId10"/>
    <p:sldId id="282" r:id="rId11"/>
    <p:sldId id="286" r:id="rId12"/>
    <p:sldId id="285" r:id="rId13"/>
    <p:sldId id="278" r:id="rId14"/>
    <p:sldId id="279" r:id="rId15"/>
  </p:sldIdLst>
  <p:sldSz cx="12192000" cy="6858000"/>
  <p:notesSz cx="701675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5FF"/>
    <a:srgbClr val="000066"/>
    <a:srgbClr val="A50021"/>
    <a:srgbClr val="A53010"/>
    <a:srgbClr val="17144C"/>
    <a:srgbClr val="800000"/>
    <a:srgbClr val="77220B"/>
    <a:srgbClr val="001C54"/>
    <a:srgbClr val="FFB46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063" cy="466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975100" y="0"/>
            <a:ext cx="3040063" cy="466725"/>
          </a:xfrm>
          <a:prstGeom prst="rect">
            <a:avLst/>
          </a:prstGeom>
        </p:spPr>
        <p:txBody>
          <a:bodyPr vert="horz" lIns="91440" tIns="45720" rIns="91440" bIns="45720" rtlCol="0"/>
          <a:lstStyle>
            <a:lvl1pPr algn="r">
              <a:defRPr sz="1200"/>
            </a:lvl1pPr>
          </a:lstStyle>
          <a:p>
            <a:fld id="{C4A5921C-4A44-47A2-84A8-474F35C7E20B}" type="datetimeFigureOut">
              <a:rPr lang="en-AU" smtClean="0"/>
              <a:t>9/05/2017</a:t>
            </a:fld>
            <a:endParaRPr lang="en-AU"/>
          </a:p>
        </p:txBody>
      </p:sp>
      <p:sp>
        <p:nvSpPr>
          <p:cNvPr id="4" name="Footer Placeholder 3"/>
          <p:cNvSpPr>
            <a:spLocks noGrp="1"/>
          </p:cNvSpPr>
          <p:nvPr>
            <p:ph type="ftr" sz="quarter" idx="2"/>
          </p:nvPr>
        </p:nvSpPr>
        <p:spPr>
          <a:xfrm>
            <a:off x="0" y="8842375"/>
            <a:ext cx="3040063" cy="46672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975100" y="8842375"/>
            <a:ext cx="3040063" cy="466725"/>
          </a:xfrm>
          <a:prstGeom prst="rect">
            <a:avLst/>
          </a:prstGeom>
        </p:spPr>
        <p:txBody>
          <a:bodyPr vert="horz" lIns="91440" tIns="45720" rIns="91440" bIns="45720" rtlCol="0" anchor="b"/>
          <a:lstStyle>
            <a:lvl1pPr algn="r">
              <a:defRPr sz="1200"/>
            </a:lvl1pPr>
          </a:lstStyle>
          <a:p>
            <a:fld id="{5EEA7B75-C7FC-4E31-880C-8B2ABC2C4459}" type="slidenum">
              <a:rPr lang="en-AU" smtClean="0"/>
              <a:t>‹#›</a:t>
            </a:fld>
            <a:endParaRPr lang="en-AU"/>
          </a:p>
        </p:txBody>
      </p:sp>
    </p:spTree>
    <p:extLst>
      <p:ext uri="{BB962C8B-B14F-4D97-AF65-F5344CB8AC3E}">
        <p14:creationId xmlns:p14="http://schemas.microsoft.com/office/powerpoint/2010/main" val="103293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063" cy="466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75100" y="0"/>
            <a:ext cx="3040063" cy="466725"/>
          </a:xfrm>
          <a:prstGeom prst="rect">
            <a:avLst/>
          </a:prstGeom>
        </p:spPr>
        <p:txBody>
          <a:bodyPr vert="horz" lIns="91440" tIns="45720" rIns="91440" bIns="45720" rtlCol="0"/>
          <a:lstStyle>
            <a:lvl1pPr algn="r">
              <a:defRPr sz="1200"/>
            </a:lvl1pPr>
          </a:lstStyle>
          <a:p>
            <a:fld id="{AB3C78C6-2821-44FC-B018-B133606CC506}" type="datetimeFigureOut">
              <a:rPr lang="en-AU" smtClean="0"/>
              <a:t>9/05/2017</a:t>
            </a:fld>
            <a:endParaRPr lang="en-AU"/>
          </a:p>
        </p:txBody>
      </p:sp>
      <p:sp>
        <p:nvSpPr>
          <p:cNvPr id="4" name="Slide Image Placeholder 3"/>
          <p:cNvSpPr>
            <a:spLocks noGrp="1" noRot="1" noChangeAspect="1"/>
          </p:cNvSpPr>
          <p:nvPr>
            <p:ph type="sldImg" idx="2"/>
          </p:nvPr>
        </p:nvSpPr>
        <p:spPr>
          <a:xfrm>
            <a:off x="715963" y="1163638"/>
            <a:ext cx="5584825" cy="314166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1675" y="4479925"/>
            <a:ext cx="561340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42375"/>
            <a:ext cx="3040063" cy="46672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75100" y="8842375"/>
            <a:ext cx="3040063" cy="466725"/>
          </a:xfrm>
          <a:prstGeom prst="rect">
            <a:avLst/>
          </a:prstGeom>
        </p:spPr>
        <p:txBody>
          <a:bodyPr vert="horz" lIns="91440" tIns="45720" rIns="91440" bIns="45720" rtlCol="0" anchor="b"/>
          <a:lstStyle>
            <a:lvl1pPr algn="r">
              <a:defRPr sz="1200"/>
            </a:lvl1pPr>
          </a:lstStyle>
          <a:p>
            <a:fld id="{08BDD817-6B31-4017-8521-C4D99E5D2834}" type="slidenum">
              <a:rPr lang="en-AU" smtClean="0"/>
              <a:t>‹#›</a:t>
            </a:fld>
            <a:endParaRPr lang="en-AU"/>
          </a:p>
        </p:txBody>
      </p:sp>
    </p:spTree>
    <p:extLst>
      <p:ext uri="{BB962C8B-B14F-4D97-AF65-F5344CB8AC3E}">
        <p14:creationId xmlns:p14="http://schemas.microsoft.com/office/powerpoint/2010/main" val="3584146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8BDD817-6B31-4017-8521-C4D99E5D2834}" type="slidenum">
              <a:rPr lang="en-AU" smtClean="0"/>
              <a:t>1</a:t>
            </a:fld>
            <a:endParaRPr lang="en-AU"/>
          </a:p>
        </p:txBody>
      </p:sp>
    </p:spTree>
    <p:extLst>
      <p:ext uri="{BB962C8B-B14F-4D97-AF65-F5344CB8AC3E}">
        <p14:creationId xmlns:p14="http://schemas.microsoft.com/office/powerpoint/2010/main" val="197949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8BDD817-6B31-4017-8521-C4D99E5D2834}" type="slidenum">
              <a:rPr lang="en-AU" smtClean="0"/>
              <a:t>11</a:t>
            </a:fld>
            <a:endParaRPr lang="en-AU"/>
          </a:p>
        </p:txBody>
      </p:sp>
    </p:spTree>
    <p:extLst>
      <p:ext uri="{BB962C8B-B14F-4D97-AF65-F5344CB8AC3E}">
        <p14:creationId xmlns:p14="http://schemas.microsoft.com/office/powerpoint/2010/main" val="99801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8BDD817-6B31-4017-8521-C4D99E5D2834}" type="slidenum">
              <a:rPr lang="en-AU" smtClean="0"/>
              <a:t>12</a:t>
            </a:fld>
            <a:endParaRPr lang="en-AU"/>
          </a:p>
        </p:txBody>
      </p:sp>
    </p:spTree>
    <p:extLst>
      <p:ext uri="{BB962C8B-B14F-4D97-AF65-F5344CB8AC3E}">
        <p14:creationId xmlns:p14="http://schemas.microsoft.com/office/powerpoint/2010/main" val="678197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8BDD817-6B31-4017-8521-C4D99E5D2834}" type="slidenum">
              <a:rPr lang="en-AU" smtClean="0"/>
              <a:t>13</a:t>
            </a:fld>
            <a:endParaRPr lang="en-AU"/>
          </a:p>
        </p:txBody>
      </p:sp>
    </p:spTree>
    <p:extLst>
      <p:ext uri="{BB962C8B-B14F-4D97-AF65-F5344CB8AC3E}">
        <p14:creationId xmlns:p14="http://schemas.microsoft.com/office/powerpoint/2010/main" val="3492061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8BDD817-6B31-4017-8521-C4D99E5D2834}" type="slidenum">
              <a:rPr lang="en-AU" smtClean="0"/>
              <a:t>14</a:t>
            </a:fld>
            <a:endParaRPr lang="en-AU"/>
          </a:p>
        </p:txBody>
      </p:sp>
    </p:spTree>
    <p:extLst>
      <p:ext uri="{BB962C8B-B14F-4D97-AF65-F5344CB8AC3E}">
        <p14:creationId xmlns:p14="http://schemas.microsoft.com/office/powerpoint/2010/main" val="70201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8BDD817-6B31-4017-8521-C4D99E5D2834}" type="slidenum">
              <a:rPr lang="en-AU" smtClean="0"/>
              <a:t>2</a:t>
            </a:fld>
            <a:endParaRPr lang="en-AU"/>
          </a:p>
        </p:txBody>
      </p:sp>
    </p:spTree>
    <p:extLst>
      <p:ext uri="{BB962C8B-B14F-4D97-AF65-F5344CB8AC3E}">
        <p14:creationId xmlns:p14="http://schemas.microsoft.com/office/powerpoint/2010/main" val="68854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8BDD817-6B31-4017-8521-C4D99E5D2834}" type="slidenum">
              <a:rPr lang="en-AU" smtClean="0"/>
              <a:t>3</a:t>
            </a:fld>
            <a:endParaRPr lang="en-AU"/>
          </a:p>
        </p:txBody>
      </p:sp>
    </p:spTree>
    <p:extLst>
      <p:ext uri="{BB962C8B-B14F-4D97-AF65-F5344CB8AC3E}">
        <p14:creationId xmlns:p14="http://schemas.microsoft.com/office/powerpoint/2010/main" val="189919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8BDD817-6B31-4017-8521-C4D99E5D2834}" type="slidenum">
              <a:rPr lang="en-AU" smtClean="0"/>
              <a:t>4</a:t>
            </a:fld>
            <a:endParaRPr lang="en-AU"/>
          </a:p>
        </p:txBody>
      </p:sp>
    </p:spTree>
    <p:extLst>
      <p:ext uri="{BB962C8B-B14F-4D97-AF65-F5344CB8AC3E}">
        <p14:creationId xmlns:p14="http://schemas.microsoft.com/office/powerpoint/2010/main" val="257806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8BDD817-6B31-4017-8521-C4D99E5D2834}" type="slidenum">
              <a:rPr lang="en-AU" smtClean="0"/>
              <a:t>5</a:t>
            </a:fld>
            <a:endParaRPr lang="en-AU"/>
          </a:p>
        </p:txBody>
      </p:sp>
    </p:spTree>
    <p:extLst>
      <p:ext uri="{BB962C8B-B14F-4D97-AF65-F5344CB8AC3E}">
        <p14:creationId xmlns:p14="http://schemas.microsoft.com/office/powerpoint/2010/main" val="4765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8BDD817-6B31-4017-8521-C4D99E5D2834}" type="slidenum">
              <a:rPr lang="en-AU" smtClean="0"/>
              <a:t>6</a:t>
            </a:fld>
            <a:endParaRPr lang="en-AU"/>
          </a:p>
        </p:txBody>
      </p:sp>
    </p:spTree>
    <p:extLst>
      <p:ext uri="{BB962C8B-B14F-4D97-AF65-F5344CB8AC3E}">
        <p14:creationId xmlns:p14="http://schemas.microsoft.com/office/powerpoint/2010/main" val="177462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8BDD817-6B31-4017-8521-C4D99E5D2834}" type="slidenum">
              <a:rPr lang="en-AU" smtClean="0"/>
              <a:t>7</a:t>
            </a:fld>
            <a:endParaRPr lang="en-AU"/>
          </a:p>
        </p:txBody>
      </p:sp>
    </p:spTree>
    <p:extLst>
      <p:ext uri="{BB962C8B-B14F-4D97-AF65-F5344CB8AC3E}">
        <p14:creationId xmlns:p14="http://schemas.microsoft.com/office/powerpoint/2010/main" val="2809261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8BDD817-6B31-4017-8521-C4D99E5D2834}" type="slidenum">
              <a:rPr lang="en-AU" smtClean="0"/>
              <a:t>8</a:t>
            </a:fld>
            <a:endParaRPr lang="en-AU"/>
          </a:p>
        </p:txBody>
      </p:sp>
    </p:spTree>
    <p:extLst>
      <p:ext uri="{BB962C8B-B14F-4D97-AF65-F5344CB8AC3E}">
        <p14:creationId xmlns:p14="http://schemas.microsoft.com/office/powerpoint/2010/main" val="264917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8BDD817-6B31-4017-8521-C4D99E5D2834}" type="slidenum">
              <a:rPr lang="en-AU" smtClean="0"/>
              <a:t>10</a:t>
            </a:fld>
            <a:endParaRPr lang="en-AU"/>
          </a:p>
        </p:txBody>
      </p:sp>
    </p:spTree>
    <p:extLst>
      <p:ext uri="{BB962C8B-B14F-4D97-AF65-F5344CB8AC3E}">
        <p14:creationId xmlns:p14="http://schemas.microsoft.com/office/powerpoint/2010/main" val="319596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8292C0-56D7-42AF-9CD9-B0A011E59A1A}" type="datetime1">
              <a:rPr lang="en-US" smtClean="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2A4D94-8126-42DD-9DDB-0B32EFD5E67B}" type="datetime1">
              <a:rPr lang="en-US" smtClean="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1947D-EB01-4004-99BF-08EF92BA06DF}" type="datetime1">
              <a:rPr lang="en-US" smtClean="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F77DCE8-002C-4BC6-935F-9EF01A64AF0C}" type="datetime1">
              <a:rPr lang="en-US" smtClean="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A41C03A-9CE3-4EA0-BB34-8636A9E116D9}" type="datetime1">
              <a:rPr lang="en-US" smtClean="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D79FCDD-44D6-485D-99F1-9DE8B0C165DC}" type="datetime1">
              <a:rPr lang="en-US" smtClean="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6F62A-C318-4E8F-BC00-425F924F5AFA}" type="datetime1">
              <a:rPr lang="en-US" smtClean="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B6033-671D-436C-8164-1ABF3C6536F0}" type="datetime1">
              <a:rPr lang="en-US" smtClean="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C2CA0-887A-41FB-B588-37400DF7704E}" type="datetime1">
              <a:rPr lang="en-US" smtClean="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496D79-0F59-4413-B2C4-1EEE4883CE02}" type="datetime1">
              <a:rPr lang="en-US" smtClean="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7E1C9B-DF4E-4682-BE7C-9D84BB038A93}" type="datetime1">
              <a:rPr lang="en-US" smtClean="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5568DF-B524-4335-BBFF-F05721ABC390}" type="datetime1">
              <a:rPr lang="en-US" smtClean="0"/>
              <a:t>5/9/2017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50C871-0240-4A98-93C7-9ED954D68951}" type="datetime1">
              <a:rPr lang="en-US" smtClean="0"/>
              <a:t>5/9/2017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CE1D1-C7F1-4901-8B15-1A098C73CB06}" type="datetime1">
              <a:rPr lang="en-US" smtClean="0"/>
              <a:t>5/9/2017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7DBF51-E5B0-47AA-A459-9F09FC8030F7}" type="datetime1">
              <a:rPr lang="en-US" smtClean="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F0E211C-CC3D-4B46-9C2B-4CB742D4F5CD}" type="datetime1">
              <a:rPr lang="en-US" smtClean="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8264E3-255F-4ADB-818A-CAB20E667BE9}" type="datetime1">
              <a:rPr lang="en-US" smtClean="0"/>
              <a:t>5/9/2017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e8QdY2oC-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sya1eYhqBi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7584" y="993913"/>
            <a:ext cx="9493856" cy="1020418"/>
          </a:xfrm>
          <a:noFill/>
          <a:ln>
            <a:solidFill>
              <a:schemeClr val="bg1"/>
            </a:solidFill>
          </a:ln>
        </p:spPr>
        <p:style>
          <a:lnRef idx="1">
            <a:schemeClr val="accent3"/>
          </a:lnRef>
          <a:fillRef idx="2">
            <a:schemeClr val="accent3"/>
          </a:fillRef>
          <a:effectRef idx="1">
            <a:schemeClr val="accent3"/>
          </a:effectRef>
          <a:fontRef idx="minor">
            <a:schemeClr val="dk1"/>
          </a:fontRef>
        </p:style>
        <p:txBody>
          <a:bodyPr>
            <a:normAutofit/>
          </a:bodyPr>
          <a:lstStyle/>
          <a:p>
            <a:pPr algn="ctr"/>
            <a:r>
              <a:rPr lang="en-AU" sz="4800" b="1"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America, Russia and China</a:t>
            </a:r>
            <a:endParaRPr lang="en-AU" sz="1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endParaRPr>
          </a:p>
        </p:txBody>
      </p:sp>
      <p:sp>
        <p:nvSpPr>
          <p:cNvPr id="3" name="Subtitle 2"/>
          <p:cNvSpPr>
            <a:spLocks noGrp="1"/>
          </p:cNvSpPr>
          <p:nvPr>
            <p:ph type="subTitle" idx="1"/>
          </p:nvPr>
        </p:nvSpPr>
        <p:spPr>
          <a:xfrm>
            <a:off x="2743200" y="3962401"/>
            <a:ext cx="7793501" cy="1468581"/>
          </a:xfrm>
        </p:spPr>
        <p:txBody>
          <a:bodyPr>
            <a:normAutofit/>
          </a:bodyPr>
          <a:lstStyle/>
          <a:p>
            <a:pPr algn="ctr"/>
            <a:r>
              <a:rPr lang="en-AU" sz="3600" b="1" dirty="0">
                <a:solidFill>
                  <a:srgbClr val="A53010"/>
                </a:solidFill>
                <a:latin typeface="Comic Sans MS" panose="030F0702030302020204" pitchFamily="66" charset="0"/>
                <a:cs typeface="Arial" panose="020B0604020202020204" pitchFamily="34" charset="0"/>
              </a:rPr>
              <a:t>An unholy trinity </a:t>
            </a:r>
          </a:p>
          <a:p>
            <a:pPr algn="ctr"/>
            <a:r>
              <a:rPr lang="en-AU" sz="3600" b="1" dirty="0">
                <a:solidFill>
                  <a:srgbClr val="A53010"/>
                </a:solidFill>
                <a:latin typeface="Comic Sans MS" panose="030F0702030302020204" pitchFamily="66" charset="0"/>
                <a:cs typeface="Arial" panose="020B0604020202020204" pitchFamily="34" charset="0"/>
              </a:rPr>
              <a:t>of ego, power and mistrust </a:t>
            </a:r>
          </a:p>
        </p:txBody>
      </p:sp>
      <p:pic>
        <p:nvPicPr>
          <p:cNvPr id="5" name="Picture 4"/>
          <p:cNvPicPr>
            <a:picLocks noChangeAspect="1"/>
          </p:cNvPicPr>
          <p:nvPr/>
        </p:nvPicPr>
        <p:blipFill>
          <a:blip r:embed="rId3"/>
          <a:stretch>
            <a:fillRect/>
          </a:stretch>
        </p:blipFill>
        <p:spPr>
          <a:xfrm>
            <a:off x="5047313" y="2804382"/>
            <a:ext cx="3296110" cy="704948"/>
          </a:xfrm>
          <a:prstGeom prst="rect">
            <a:avLst/>
          </a:prstGeom>
        </p:spPr>
      </p:pic>
    </p:spTree>
    <p:extLst>
      <p:ext uri="{BB962C8B-B14F-4D97-AF65-F5344CB8AC3E}">
        <p14:creationId xmlns:p14="http://schemas.microsoft.com/office/powerpoint/2010/main" val="82932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750"/>
                                        <p:tgtEl>
                                          <p:spTgt spid="3">
                                            <p:txEl>
                                              <p:pRg st="0" end="0"/>
                                            </p:txEl>
                                          </p:spTgt>
                                        </p:tgtEl>
                                      </p:cBhvr>
                                    </p:animEffect>
                                    <p:anim calcmode="lin" valueType="num">
                                      <p:cBhvr>
                                        <p:cTn id="19"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750"/>
                                        <p:tgtEl>
                                          <p:spTgt spid="3">
                                            <p:txEl>
                                              <p:pRg st="1" end="1"/>
                                            </p:txEl>
                                          </p:spTgt>
                                        </p:tgtEl>
                                      </p:cBhvr>
                                    </p:animEffect>
                                    <p:anim calcmode="lin" valueType="num">
                                      <p:cBhvr>
                                        <p:cTn id="25"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21" y="96983"/>
            <a:ext cx="10036421" cy="609600"/>
          </a:xfrm>
          <a:solidFill>
            <a:schemeClr val="bg2">
              <a:lumMod val="75000"/>
            </a:schemeClr>
          </a:solidFill>
          <a:ln>
            <a:solidFill>
              <a:schemeClr val="accent4">
                <a:lumMod val="50000"/>
              </a:schemeClr>
            </a:solidFill>
          </a:ln>
        </p:spPr>
        <p:txBody>
          <a:bodyPr>
            <a:normAutofit fontScale="90000"/>
          </a:bodyPr>
          <a:lstStyle/>
          <a:p>
            <a:pPr algn="ctr">
              <a:lnSpc>
                <a:spcPct val="80000"/>
              </a:lnSpc>
              <a:spcBef>
                <a:spcPts val="0"/>
              </a:spcBef>
            </a:pPr>
            <a:br>
              <a:rPr lang="en-AU" sz="8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r>
              <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China – US Economic Relations</a:t>
            </a:r>
            <a:br>
              <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br>
              <a:rPr lang="en-AU" sz="12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endPar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endParaRPr>
          </a:p>
        </p:txBody>
      </p:sp>
      <p:sp>
        <p:nvSpPr>
          <p:cNvPr id="5" name="Content Placeholder 4"/>
          <p:cNvSpPr>
            <a:spLocks noGrp="1"/>
          </p:cNvSpPr>
          <p:nvPr>
            <p:ph idx="1"/>
          </p:nvPr>
        </p:nvSpPr>
        <p:spPr>
          <a:xfrm>
            <a:off x="1702521" y="845127"/>
            <a:ext cx="10143115" cy="5902037"/>
          </a:xfrm>
        </p:spPr>
        <p:txBody>
          <a:bodyPr>
            <a:normAutofit fontScale="92500" lnSpcReduction="20000"/>
          </a:bodyPr>
          <a:lstStyle/>
          <a:p>
            <a:pPr marL="442913" indent="-442913"/>
            <a:r>
              <a:rPr lang="en-AU" sz="2400" dirty="0">
                <a:latin typeface="Arial Narrow" panose="020B0606020202030204" pitchFamily="34" charset="0"/>
              </a:rPr>
              <a:t>US FDI in China (stock) was $74.6 billion in 2015 up by 10.5% from 2014 – primarily in manufacturing, wholesale trade, and depository institutions.</a:t>
            </a:r>
          </a:p>
          <a:p>
            <a:pPr marL="442913" indent="-442913"/>
            <a:r>
              <a:rPr lang="en-AU" sz="2400" dirty="0">
                <a:latin typeface="Arial Narrow" panose="020B0606020202030204" pitchFamily="34" charset="0"/>
              </a:rPr>
              <a:t>	China's FDI in US was $14.8 billion in 2015 - up 50.6% from 2014.</a:t>
            </a:r>
          </a:p>
          <a:p>
            <a:pPr marL="442913" indent="-442913"/>
            <a:r>
              <a:rPr lang="en-AU" sz="2400" dirty="0">
                <a:latin typeface="Arial Narrow" panose="020B0606020202030204" pitchFamily="34" charset="0"/>
              </a:rPr>
              <a:t>2016: U.S. total trade with China = $648.2 billion </a:t>
            </a:r>
          </a:p>
          <a:p>
            <a:pPr marL="1081088" indent="-360363">
              <a:buFont typeface="Arial" panose="020B0604020202020204" pitchFamily="34" charset="0"/>
              <a:buChar char="•"/>
            </a:pPr>
            <a:r>
              <a:rPr lang="en-AU" sz="2400" dirty="0">
                <a:latin typeface="Arial Narrow" panose="020B0606020202030204" pitchFamily="34" charset="0"/>
              </a:rPr>
              <a:t>Exports = $169.3 billion      Imports = $478.9 billion</a:t>
            </a:r>
          </a:p>
          <a:p>
            <a:pPr marL="1081088" indent="-360363">
              <a:spcAft>
                <a:spcPts val="1200"/>
              </a:spcAft>
              <a:buFont typeface="Arial" panose="020B0604020202020204" pitchFamily="34" charset="0"/>
              <a:buChar char="•"/>
            </a:pPr>
            <a:r>
              <a:rPr lang="en-AU" sz="2400" dirty="0">
                <a:latin typeface="Arial Narrow" panose="020B0606020202030204" pitchFamily="34" charset="0"/>
              </a:rPr>
              <a:t>US trade deficit with China = </a:t>
            </a:r>
            <a:r>
              <a:rPr lang="en-AU" sz="2400" b="1" dirty="0">
                <a:solidFill>
                  <a:srgbClr val="A50021"/>
                </a:solidFill>
                <a:latin typeface="Arial Narrow" panose="020B0606020202030204" pitchFamily="34" charset="0"/>
              </a:rPr>
              <a:t>$309.6 billion </a:t>
            </a:r>
          </a:p>
          <a:p>
            <a:pPr marL="442913" indent="-442913">
              <a:spcAft>
                <a:spcPts val="1200"/>
              </a:spcAft>
            </a:pPr>
            <a:r>
              <a:rPr lang="en-AU" sz="2400" dirty="0">
                <a:latin typeface="Arial Narrow" panose="020B0606020202030204" pitchFamily="34" charset="0"/>
              </a:rPr>
              <a:t> </a:t>
            </a:r>
            <a:r>
              <a:rPr lang="en-AU" sz="2600" dirty="0">
                <a:latin typeface="Arial Narrow" panose="020B0606020202030204" pitchFamily="34" charset="0"/>
              </a:rPr>
              <a:t>US </a:t>
            </a:r>
          </a:p>
          <a:p>
            <a:pPr marL="0" indent="0">
              <a:spcAft>
                <a:spcPts val="1200"/>
              </a:spcAft>
              <a:buNone/>
            </a:pPr>
            <a:r>
              <a:rPr lang="en-AU" sz="2600" dirty="0">
                <a:latin typeface="Arial Narrow" panose="020B0606020202030204" pitchFamily="34" charset="0"/>
              </a:rPr>
              <a:t>	Goods</a:t>
            </a:r>
          </a:p>
          <a:p>
            <a:pPr marL="0" indent="0">
              <a:spcAft>
                <a:spcPts val="1200"/>
              </a:spcAft>
              <a:buNone/>
            </a:pPr>
            <a:r>
              <a:rPr lang="en-AU" sz="2600" dirty="0">
                <a:latin typeface="Arial Narrow" panose="020B0606020202030204" pitchFamily="34" charset="0"/>
              </a:rPr>
              <a:t>	Trade </a:t>
            </a:r>
          </a:p>
          <a:p>
            <a:pPr marL="0" indent="0">
              <a:spcAft>
                <a:spcPts val="1200"/>
              </a:spcAft>
              <a:buNone/>
            </a:pPr>
            <a:r>
              <a:rPr lang="en-AU" sz="2600" dirty="0">
                <a:latin typeface="Arial Narrow" panose="020B0606020202030204" pitchFamily="34" charset="0"/>
              </a:rPr>
              <a:t>	Deficit </a:t>
            </a:r>
          </a:p>
          <a:p>
            <a:pPr marL="0" indent="0">
              <a:spcAft>
                <a:spcPts val="600"/>
              </a:spcAft>
              <a:buNone/>
            </a:pPr>
            <a:r>
              <a:rPr lang="en-AU" sz="2600" dirty="0">
                <a:latin typeface="Arial Narrow" panose="020B0606020202030204" pitchFamily="34" charset="0"/>
              </a:rPr>
              <a:t>	2016</a:t>
            </a:r>
          </a:p>
          <a:p>
            <a:pPr marL="442913" indent="0">
              <a:buNone/>
            </a:pPr>
            <a:r>
              <a:rPr lang="en-AU" sz="2600" b="1" dirty="0">
                <a:solidFill>
                  <a:srgbClr val="A50021"/>
                </a:solidFill>
                <a:latin typeface="Arial Narrow" panose="020B0606020202030204" pitchFamily="34" charset="0"/>
              </a:rPr>
              <a:t>$347 billion</a:t>
            </a:r>
          </a:p>
          <a:p>
            <a:endParaRPr lang="en-GB" dirty="0"/>
          </a:p>
        </p:txBody>
      </p:sp>
      <p:pic>
        <p:nvPicPr>
          <p:cNvPr id="4" name="Content Placeholder 4"/>
          <p:cNvPicPr>
            <a:picLocks noChangeAspect="1"/>
          </p:cNvPicPr>
          <p:nvPr/>
        </p:nvPicPr>
        <p:blipFill rotWithShape="1">
          <a:blip r:embed="rId3">
            <a:extLst>
              <a:ext uri="{BEBA8EAE-BF5A-486C-A8C5-ECC9F3942E4B}">
                <a14:imgProps xmlns:a14="http://schemas.microsoft.com/office/drawing/2010/main">
                  <a14:imgLayer r:embed="rId4">
                    <a14:imgEffect>
                      <a14:saturation sat="158000"/>
                    </a14:imgEffect>
                    <a14:imgEffect>
                      <a14:brightnessContrast bright="-12000" contrast="29000"/>
                    </a14:imgEffect>
                  </a14:imgLayer>
                </a14:imgProps>
              </a:ext>
            </a:extLst>
          </a:blip>
          <a:srcRect t="5267"/>
          <a:stretch/>
        </p:blipFill>
        <p:spPr>
          <a:xfrm>
            <a:off x="4118754" y="3241964"/>
            <a:ext cx="6786459" cy="3505200"/>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98903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anim calcmode="lin" valueType="num">
                                      <p:cBhvr>
                                        <p:cTn id="15"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000"/>
                                        <p:tgtEl>
                                          <p:spTgt spid="5">
                                            <p:txEl>
                                              <p:pRg st="1" end="1"/>
                                            </p:txEl>
                                          </p:spTgt>
                                        </p:tgtEl>
                                      </p:cBhvr>
                                    </p:animEffect>
                                    <p:anim calcmode="lin" valueType="num">
                                      <p:cBhvr>
                                        <p:cTn id="22"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2000"/>
                                        <p:tgtEl>
                                          <p:spTgt spid="5">
                                            <p:txEl>
                                              <p:pRg st="2" end="2"/>
                                            </p:txEl>
                                          </p:spTgt>
                                        </p:tgtEl>
                                      </p:cBhvr>
                                    </p:animEffect>
                                    <p:anim calcmode="lin" valueType="num">
                                      <p:cBhvr>
                                        <p:cTn id="2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2000" fill="hold"/>
                                        <p:tgtEl>
                                          <p:spTgt spid="5">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2000"/>
                                        <p:tgtEl>
                                          <p:spTgt spid="5">
                                            <p:txEl>
                                              <p:pRg st="3" end="3"/>
                                            </p:txEl>
                                          </p:spTgt>
                                        </p:tgtEl>
                                      </p:cBhvr>
                                    </p:animEffect>
                                    <p:anim calcmode="lin" valueType="num">
                                      <p:cBhvr>
                                        <p:cTn id="34"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2000" fill="hold"/>
                                        <p:tgtEl>
                                          <p:spTgt spid="5">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2000"/>
                                        <p:tgtEl>
                                          <p:spTgt spid="5">
                                            <p:txEl>
                                              <p:pRg st="4" end="4"/>
                                            </p:txEl>
                                          </p:spTgt>
                                        </p:tgtEl>
                                      </p:cBhvr>
                                    </p:animEffect>
                                    <p:anim calcmode="lin" valueType="num">
                                      <p:cBhvr>
                                        <p:cTn id="39"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0" dur="2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2000"/>
                                        <p:tgtEl>
                                          <p:spTgt spid="5">
                                            <p:txEl>
                                              <p:pRg st="5" end="5"/>
                                            </p:txEl>
                                          </p:spTgt>
                                        </p:tgtEl>
                                      </p:cBhvr>
                                    </p:animEffect>
                                    <p:anim calcmode="lin" valueType="num">
                                      <p:cBhvr>
                                        <p:cTn id="46"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7" dur="2000" fill="hold"/>
                                        <p:tgtEl>
                                          <p:spTgt spid="5">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fade">
                                      <p:cBhvr>
                                        <p:cTn id="50" dur="2000"/>
                                        <p:tgtEl>
                                          <p:spTgt spid="5">
                                            <p:txEl>
                                              <p:pRg st="6" end="6"/>
                                            </p:txEl>
                                          </p:spTgt>
                                        </p:tgtEl>
                                      </p:cBhvr>
                                    </p:animEffect>
                                    <p:anim calcmode="lin" valueType="num">
                                      <p:cBhvr>
                                        <p:cTn id="51"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2" dur="2000" fill="hold"/>
                                        <p:tgtEl>
                                          <p:spTgt spid="5">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2000"/>
                                        <p:tgtEl>
                                          <p:spTgt spid="5">
                                            <p:txEl>
                                              <p:pRg st="7" end="7"/>
                                            </p:txEl>
                                          </p:spTgt>
                                        </p:tgtEl>
                                      </p:cBhvr>
                                    </p:animEffect>
                                    <p:anim calcmode="lin" valueType="num">
                                      <p:cBhvr>
                                        <p:cTn id="56"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7" dur="2000" fill="hold"/>
                                        <p:tgtEl>
                                          <p:spTgt spid="5">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Effect transition="in" filter="fade">
                                      <p:cBhvr>
                                        <p:cTn id="60" dur="2000"/>
                                        <p:tgtEl>
                                          <p:spTgt spid="5">
                                            <p:txEl>
                                              <p:pRg st="8" end="8"/>
                                            </p:txEl>
                                          </p:spTgt>
                                        </p:tgtEl>
                                      </p:cBhvr>
                                    </p:animEffect>
                                    <p:anim calcmode="lin" valueType="num">
                                      <p:cBhvr>
                                        <p:cTn id="61"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2" dur="2000" fill="hold"/>
                                        <p:tgtEl>
                                          <p:spTgt spid="5">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
                                            <p:txEl>
                                              <p:pRg st="9" end="9"/>
                                            </p:txEl>
                                          </p:spTgt>
                                        </p:tgtEl>
                                        <p:attrNameLst>
                                          <p:attrName>style.visibility</p:attrName>
                                        </p:attrNameLst>
                                      </p:cBhvr>
                                      <p:to>
                                        <p:strVal val="visible"/>
                                      </p:to>
                                    </p:set>
                                    <p:animEffect transition="in" filter="fade">
                                      <p:cBhvr>
                                        <p:cTn id="65" dur="2000"/>
                                        <p:tgtEl>
                                          <p:spTgt spid="5">
                                            <p:txEl>
                                              <p:pRg st="9" end="9"/>
                                            </p:txEl>
                                          </p:spTgt>
                                        </p:tgtEl>
                                      </p:cBhvr>
                                    </p:animEffect>
                                    <p:anim calcmode="lin" valueType="num">
                                      <p:cBhvr>
                                        <p:cTn id="66" dur="2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7" dur="2000" fill="hold"/>
                                        <p:tgtEl>
                                          <p:spTgt spid="5">
                                            <p:txEl>
                                              <p:pRg st="9" end="9"/>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500"/>
                                  </p:stCondLst>
                                  <p:childTnLst>
                                    <p:set>
                                      <p:cBhvr>
                                        <p:cTn id="69" dur="1" fill="hold">
                                          <p:stCondLst>
                                            <p:cond delay="0"/>
                                          </p:stCondLst>
                                        </p:cTn>
                                        <p:tgtEl>
                                          <p:spTgt spid="5">
                                            <p:txEl>
                                              <p:pRg st="10" end="10"/>
                                            </p:txEl>
                                          </p:spTgt>
                                        </p:tgtEl>
                                        <p:attrNameLst>
                                          <p:attrName>style.visibility</p:attrName>
                                        </p:attrNameLst>
                                      </p:cBhvr>
                                      <p:to>
                                        <p:strVal val="visible"/>
                                      </p:to>
                                    </p:set>
                                    <p:animEffect transition="in" filter="fade">
                                      <p:cBhvr>
                                        <p:cTn id="70" dur="2000"/>
                                        <p:tgtEl>
                                          <p:spTgt spid="5">
                                            <p:txEl>
                                              <p:pRg st="10" end="10"/>
                                            </p:txEl>
                                          </p:spTgt>
                                        </p:tgtEl>
                                      </p:cBhvr>
                                    </p:animEffect>
                                    <p:anim calcmode="lin" valueType="num">
                                      <p:cBhvr>
                                        <p:cTn id="71" dur="2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2" dur="2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73" fill="hold">
                            <p:stCondLst>
                              <p:cond delay="3500"/>
                            </p:stCondLst>
                            <p:childTnLst>
                              <p:par>
                                <p:cTn id="74" presetID="10" presetClass="entr" presetSubtype="0" fill="hold" nodeType="after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21" y="96983"/>
            <a:ext cx="10036421" cy="1108362"/>
          </a:xfrm>
          <a:solidFill>
            <a:schemeClr val="bg2">
              <a:lumMod val="75000"/>
            </a:schemeClr>
          </a:solidFill>
          <a:ln>
            <a:solidFill>
              <a:schemeClr val="accent4">
                <a:lumMod val="50000"/>
              </a:schemeClr>
            </a:solidFill>
          </a:ln>
        </p:spPr>
        <p:txBody>
          <a:bodyPr>
            <a:normAutofit fontScale="90000"/>
          </a:bodyPr>
          <a:lstStyle/>
          <a:p>
            <a:pPr algn="ctr">
              <a:lnSpc>
                <a:spcPct val="80000"/>
              </a:lnSpc>
              <a:spcBef>
                <a:spcPts val="0"/>
              </a:spcBef>
            </a:pPr>
            <a:br>
              <a:rPr lang="en-AU" sz="8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r>
              <a:rPr lang="en-AU"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China’s holdings of US Treasury Securities</a:t>
            </a:r>
            <a:br>
              <a:rPr lang="en-AU"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r>
              <a:rPr lang="en-AU"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2002-2016 (in </a:t>
            </a:r>
            <a:r>
              <a:rPr lang="en-AU" sz="44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a:t>
            </a:r>
            <a:r>
              <a:rPr lang="en-AU"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billion)  </a:t>
            </a:r>
            <a:br>
              <a:rPr lang="en-GB" b="1" dirty="0"/>
            </a:br>
            <a:br>
              <a:rPr lang="en-GB" dirty="0"/>
            </a:br>
            <a:br>
              <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br>
              <a:rPr lang="en-AU" sz="12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endPar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endParaRPr>
          </a:p>
        </p:txBody>
      </p:sp>
      <p:pic>
        <p:nvPicPr>
          <p:cNvPr id="3" name="Content Placeholder 2"/>
          <p:cNvPicPr>
            <a:picLocks noGrp="1" noChangeAspect="1"/>
          </p:cNvPicPr>
          <p:nvPr>
            <p:ph idx="1"/>
          </p:nvPr>
        </p:nvPicPr>
        <p:blipFill>
          <a:blip r:embed="rId3"/>
          <a:stretch>
            <a:fillRect/>
          </a:stretch>
        </p:blipFill>
        <p:spPr>
          <a:xfrm>
            <a:off x="1702520" y="1482436"/>
            <a:ext cx="10036421" cy="5253543"/>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96937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085" y="110837"/>
            <a:ext cx="10036421" cy="609600"/>
          </a:xfrm>
          <a:solidFill>
            <a:schemeClr val="bg2">
              <a:lumMod val="75000"/>
            </a:schemeClr>
          </a:solidFill>
          <a:ln>
            <a:solidFill>
              <a:schemeClr val="accent4">
                <a:lumMod val="50000"/>
              </a:schemeClr>
            </a:solidFill>
          </a:ln>
        </p:spPr>
        <p:txBody>
          <a:bodyPr>
            <a:normAutofit fontScale="90000"/>
          </a:bodyPr>
          <a:lstStyle/>
          <a:p>
            <a:pPr algn="ctr">
              <a:lnSpc>
                <a:spcPct val="80000"/>
              </a:lnSpc>
              <a:spcBef>
                <a:spcPts val="0"/>
              </a:spcBef>
            </a:pPr>
            <a:br>
              <a:rPr lang="en-AU" sz="8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r>
              <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China – US Economic Relations</a:t>
            </a:r>
            <a:br>
              <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br>
              <a:rPr lang="en-AU" sz="12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endPar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endParaRPr>
          </a:p>
        </p:txBody>
      </p:sp>
      <p:sp>
        <p:nvSpPr>
          <p:cNvPr id="5" name="Content Placeholder 4"/>
          <p:cNvSpPr>
            <a:spLocks noGrp="1"/>
          </p:cNvSpPr>
          <p:nvPr>
            <p:ph idx="1"/>
          </p:nvPr>
        </p:nvSpPr>
        <p:spPr>
          <a:xfrm>
            <a:off x="1579418" y="928255"/>
            <a:ext cx="10612581" cy="5818909"/>
          </a:xfrm>
        </p:spPr>
        <p:txBody>
          <a:bodyPr>
            <a:noAutofit/>
          </a:bodyPr>
          <a:lstStyle/>
          <a:p>
            <a:pPr marL="442913" indent="-442913">
              <a:spcAft>
                <a:spcPts val="1200"/>
              </a:spcAft>
            </a:pPr>
            <a:r>
              <a:rPr lang="en-GB" sz="2400" dirty="0">
                <a:solidFill>
                  <a:srgbClr val="000066"/>
                </a:solidFill>
                <a:latin typeface="Arial Narrow" panose="020B0606020202030204" pitchFamily="34" charset="0"/>
              </a:rPr>
              <a:t>In 2015, 2.6 million Chinese visitors to US (up 18.3% from 2014 over the previous year). By 2020, this figure will rise to 5.0 million.</a:t>
            </a:r>
          </a:p>
          <a:p>
            <a:pPr marL="442913" indent="-442913">
              <a:spcAft>
                <a:spcPts val="1200"/>
              </a:spcAft>
            </a:pPr>
            <a:r>
              <a:rPr lang="en-AU" sz="2400" dirty="0">
                <a:solidFill>
                  <a:srgbClr val="A50021"/>
                </a:solidFill>
                <a:latin typeface="Arial Narrow" panose="020B0606020202030204" pitchFamily="34" charset="0"/>
              </a:rPr>
              <a:t>Boeing Corporation delivered 145 planes to China in 2015. Boeing predicts that over the next 20 years (2015-2034), China will need 6,330 new airplanes valued at $950 billion, and will be Boeing’s largest commercial airplane customer outside the United States.</a:t>
            </a:r>
          </a:p>
          <a:p>
            <a:pPr marL="442913" indent="-442913">
              <a:spcAft>
                <a:spcPts val="1200"/>
              </a:spcAft>
            </a:pPr>
            <a:r>
              <a:rPr lang="en-AU" sz="2400" dirty="0">
                <a:solidFill>
                  <a:srgbClr val="000066"/>
                </a:solidFill>
                <a:latin typeface="Arial Narrow" panose="020B0606020202030204" pitchFamily="34" charset="0"/>
              </a:rPr>
              <a:t>General Motors (GM) reports that it has sold more cars and trucks in China than in the United States each year for the last seven years. In 2016, GM sold 3.9 million vehicles to China, compared to 3.0 million vehicle sales in the US.</a:t>
            </a:r>
          </a:p>
          <a:p>
            <a:pPr marL="442913" indent="-442913">
              <a:spcAft>
                <a:spcPts val="600"/>
              </a:spcAft>
            </a:pPr>
            <a:r>
              <a:rPr lang="en-AU" sz="2400" dirty="0">
                <a:solidFill>
                  <a:srgbClr val="A50021"/>
                </a:solidFill>
                <a:latin typeface="Arial Narrow" panose="020B0606020202030204" pitchFamily="34" charset="0"/>
              </a:rPr>
              <a:t>A January 2017 study prepared by Oxford Economics estimates that US exports of goods and services to China, plus bilateral FDI flows, directly and indirectly supported 2.6 million US jobs and contributed $216 billion to US GDP. </a:t>
            </a:r>
          </a:p>
          <a:p>
            <a:pPr marL="720725" indent="-360363">
              <a:spcAft>
                <a:spcPts val="1200"/>
              </a:spcAft>
              <a:buFont typeface="Arial" panose="020B0604020202020204" pitchFamily="34" charset="0"/>
              <a:buChar char="•"/>
            </a:pPr>
            <a:r>
              <a:rPr lang="en-AU" sz="2400" dirty="0">
                <a:solidFill>
                  <a:srgbClr val="A50021"/>
                </a:solidFill>
                <a:latin typeface="Arial Narrow" panose="020B0606020202030204" pitchFamily="34" charset="0"/>
              </a:rPr>
              <a:t>It predicted US exports of goods and services to China would exceed $520 billion by 2030.</a:t>
            </a:r>
            <a:endParaRPr lang="en-GB" sz="2400" dirty="0">
              <a:solidFill>
                <a:srgbClr val="A50021"/>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6785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anim calcmode="lin" valueType="num">
                                      <p:cBhvr>
                                        <p:cTn id="15"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000"/>
                                        <p:tgtEl>
                                          <p:spTgt spid="5">
                                            <p:txEl>
                                              <p:pRg st="1" end="1"/>
                                            </p:txEl>
                                          </p:spTgt>
                                        </p:tgtEl>
                                      </p:cBhvr>
                                    </p:animEffect>
                                    <p:anim calcmode="lin" valueType="num">
                                      <p:cBhvr>
                                        <p:cTn id="22"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2000"/>
                                        <p:tgtEl>
                                          <p:spTgt spid="5">
                                            <p:txEl>
                                              <p:pRg st="2" end="2"/>
                                            </p:txEl>
                                          </p:spTgt>
                                        </p:tgtEl>
                                      </p:cBhvr>
                                    </p:animEffect>
                                    <p:anim calcmode="lin" valueType="num">
                                      <p:cBhvr>
                                        <p:cTn id="2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2000"/>
                                        <p:tgtEl>
                                          <p:spTgt spid="5">
                                            <p:txEl>
                                              <p:pRg st="3" end="3"/>
                                            </p:txEl>
                                          </p:spTgt>
                                        </p:tgtEl>
                                      </p:cBhvr>
                                    </p:animEffect>
                                    <p:anim calcmode="lin" valueType="num">
                                      <p:cBhvr>
                                        <p:cTn id="36"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2000" fill="hold"/>
                                        <p:tgtEl>
                                          <p:spTgt spid="5">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2000"/>
                                        <p:tgtEl>
                                          <p:spTgt spid="5">
                                            <p:txEl>
                                              <p:pRg st="4" end="4"/>
                                            </p:txEl>
                                          </p:spTgt>
                                        </p:tgtEl>
                                      </p:cBhvr>
                                    </p:animEffect>
                                    <p:anim calcmode="lin" valueType="num">
                                      <p:cBhvr>
                                        <p:cTn id="4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2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21" y="110836"/>
            <a:ext cx="10036421" cy="817419"/>
          </a:xfrm>
          <a:solidFill>
            <a:schemeClr val="bg2">
              <a:lumMod val="75000"/>
            </a:schemeClr>
          </a:solidFill>
          <a:ln>
            <a:solidFill>
              <a:schemeClr val="accent4">
                <a:lumMod val="50000"/>
              </a:schemeClr>
            </a:solidFill>
          </a:ln>
        </p:spPr>
        <p:txBody>
          <a:bodyPr>
            <a:normAutofit fontScale="90000"/>
          </a:bodyPr>
          <a:lstStyle/>
          <a:p>
            <a:pPr algn="ctr">
              <a:lnSpc>
                <a:spcPct val="80000"/>
              </a:lnSpc>
              <a:spcBef>
                <a:spcPts val="0"/>
              </a:spcBef>
            </a:pPr>
            <a:r>
              <a:rPr lang="en-AU" sz="1800" dirty="0"/>
              <a:t>         </a:t>
            </a:r>
            <a:br>
              <a:rPr lang="en-AU" sz="800" dirty="0"/>
            </a:br>
            <a:r>
              <a:rPr lang="en-AU" sz="4400" b="1"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South China Sea Territorial Disputes</a:t>
            </a:r>
          </a:p>
        </p:txBody>
      </p:sp>
      <p:pic>
        <p:nvPicPr>
          <p:cNvPr id="7" name="Content Placeholder 6"/>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15000"/>
                    </a14:imgEffect>
                    <a14:imgEffect>
                      <a14:brightnessContrast bright="-10000" contrast="20000"/>
                    </a14:imgEffect>
                  </a14:imgLayer>
                </a14:imgProps>
              </a:ext>
            </a:extLst>
          </a:blip>
          <a:stretch>
            <a:fillRect/>
          </a:stretch>
        </p:blipFill>
        <p:spPr>
          <a:xfrm>
            <a:off x="3265714" y="995151"/>
            <a:ext cx="7145905" cy="5862849"/>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40730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21" y="96982"/>
            <a:ext cx="10036421" cy="651163"/>
          </a:xfrm>
          <a:solidFill>
            <a:schemeClr val="bg2">
              <a:lumMod val="75000"/>
            </a:schemeClr>
          </a:solidFill>
          <a:ln>
            <a:solidFill>
              <a:schemeClr val="accent4">
                <a:lumMod val="50000"/>
              </a:schemeClr>
            </a:solidFill>
          </a:ln>
        </p:spPr>
        <p:txBody>
          <a:bodyPr>
            <a:normAutofit fontScale="90000"/>
          </a:bodyPr>
          <a:lstStyle/>
          <a:p>
            <a:pPr algn="ctr">
              <a:lnSpc>
                <a:spcPct val="80000"/>
              </a:lnSpc>
              <a:spcBef>
                <a:spcPts val="0"/>
              </a:spcBef>
            </a:pPr>
            <a:r>
              <a:rPr lang="en-AU" sz="1800" dirty="0"/>
              <a:t>         </a:t>
            </a:r>
            <a:br>
              <a:rPr lang="en-AU" sz="800" dirty="0"/>
            </a:br>
            <a:r>
              <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US Military Presence in Asia &amp; Middle East</a:t>
            </a:r>
            <a:br>
              <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br>
              <a:rPr lang="en-AU" sz="12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endPar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endParaRPr>
          </a:p>
        </p:txBody>
      </p:sp>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11000"/>
                    </a14:imgEffect>
                    <a14:imgEffect>
                      <a14:brightnessContrast bright="-13000" contrast="14000"/>
                    </a14:imgEffect>
                  </a14:imgLayer>
                </a14:imgProps>
              </a:ext>
            </a:extLst>
          </a:blip>
          <a:srcRect l="22610"/>
          <a:stretch/>
        </p:blipFill>
        <p:spPr>
          <a:xfrm>
            <a:off x="2507673" y="845127"/>
            <a:ext cx="8437418" cy="6012873"/>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39850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21" y="154892"/>
            <a:ext cx="10036421" cy="1001323"/>
          </a:xfrm>
          <a:solidFill>
            <a:schemeClr val="bg2">
              <a:lumMod val="75000"/>
            </a:schemeClr>
          </a:solidFill>
          <a:ln>
            <a:solidFill>
              <a:schemeClr val="accent4">
                <a:lumMod val="50000"/>
              </a:schemeClr>
            </a:solidFill>
          </a:ln>
        </p:spPr>
        <p:txBody>
          <a:bodyPr>
            <a:normAutofit/>
          </a:bodyPr>
          <a:lstStyle/>
          <a:p>
            <a:pPr algn="ctr">
              <a:lnSpc>
                <a:spcPct val="80000"/>
              </a:lnSpc>
              <a:spcBef>
                <a:spcPts val="0"/>
              </a:spcBef>
            </a:pPr>
            <a:r>
              <a:rPr lang="en-AU" sz="1800" dirty="0"/>
              <a:t>         </a:t>
            </a:r>
            <a:br>
              <a:rPr lang="en-AU" sz="800" dirty="0"/>
            </a:br>
            <a:r>
              <a:rPr lang="en-AU" sz="4400" b="1"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Expansion of NATO</a:t>
            </a:r>
          </a:p>
        </p:txBody>
      </p:sp>
      <p:sp>
        <p:nvSpPr>
          <p:cNvPr id="3" name="Content Placeholder 2"/>
          <p:cNvSpPr>
            <a:spLocks noGrp="1"/>
          </p:cNvSpPr>
          <p:nvPr>
            <p:ph idx="1"/>
          </p:nvPr>
        </p:nvSpPr>
        <p:spPr>
          <a:xfrm>
            <a:off x="1440872" y="2535382"/>
            <a:ext cx="10298069" cy="2937163"/>
          </a:xfrm>
        </p:spPr>
        <p:txBody>
          <a:bodyPr>
            <a:normAutofit/>
          </a:bodyPr>
          <a:lstStyle/>
          <a:p>
            <a:pPr marL="898525" indent="0">
              <a:buNone/>
            </a:pPr>
            <a:endParaRPr lang="en-AU" sz="3200" b="1" dirty="0">
              <a:solidFill>
                <a:srgbClr val="0070C0"/>
              </a:solidFill>
              <a:latin typeface="Arial Black" panose="020B0A04020102020204" pitchFamily="34" charset="0"/>
              <a:hlinkClick r:id="rId3"/>
            </a:endParaRPr>
          </a:p>
          <a:p>
            <a:pPr marL="360363" indent="0">
              <a:buNone/>
              <a:tabLst>
                <a:tab pos="360363" algn="l"/>
              </a:tabLst>
            </a:pPr>
            <a:r>
              <a:rPr lang="en-AU" sz="3200" b="1" dirty="0">
                <a:solidFill>
                  <a:srgbClr val="0070C0"/>
                </a:solidFill>
                <a:latin typeface="Arial" panose="020B0604020202020204" pitchFamily="34" charset="0"/>
                <a:cs typeface="Arial" panose="020B0604020202020204" pitchFamily="34" charset="0"/>
                <a:hlinkClick r:id="rId4"/>
              </a:rPr>
              <a:t>https://www.youtube.com/watch?v=sya1eYhqBiA</a:t>
            </a:r>
            <a:endParaRPr lang="en-AU" sz="3200" b="1" dirty="0">
              <a:solidFill>
                <a:srgbClr val="0070C0"/>
              </a:solidFill>
              <a:latin typeface="Arial" panose="020B0604020202020204" pitchFamily="34" charset="0"/>
              <a:cs typeface="Arial" panose="020B0604020202020204" pitchFamily="34" charset="0"/>
            </a:endParaRPr>
          </a:p>
          <a:p>
            <a:pPr marL="360363" indent="0">
              <a:buNone/>
              <a:tabLst>
                <a:tab pos="360363" algn="l"/>
              </a:tabLst>
            </a:pPr>
            <a:endParaRPr lang="en-AU" sz="3200" b="1" dirty="0">
              <a:solidFill>
                <a:srgbClr val="A50021"/>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56030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anim calcmode="lin" valueType="num">
                                      <p:cBhvr>
                                        <p:cTn id="13"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19" y="124691"/>
            <a:ext cx="10446326" cy="734292"/>
          </a:xfrm>
          <a:solidFill>
            <a:schemeClr val="bg2">
              <a:lumMod val="75000"/>
            </a:schemeClr>
          </a:solidFill>
          <a:ln>
            <a:solidFill>
              <a:schemeClr val="accent4">
                <a:lumMod val="50000"/>
              </a:schemeClr>
            </a:solidFill>
          </a:ln>
        </p:spPr>
        <p:txBody>
          <a:bodyPr>
            <a:normAutofit fontScale="90000"/>
          </a:bodyPr>
          <a:lstStyle/>
          <a:p>
            <a:pPr algn="ctr">
              <a:lnSpc>
                <a:spcPct val="80000"/>
              </a:lnSpc>
              <a:spcBef>
                <a:spcPts val="0"/>
              </a:spcBef>
            </a:pPr>
            <a:r>
              <a:rPr lang="en-AU" sz="1800" dirty="0"/>
              <a:t>         </a:t>
            </a:r>
            <a:br>
              <a:rPr lang="en-AU" sz="800" dirty="0"/>
            </a:br>
            <a:r>
              <a:rPr lang="en-AU" sz="4000" b="1"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NATO’s Military Buildup in Eastern Europe</a:t>
            </a:r>
          </a:p>
        </p:txBody>
      </p:sp>
      <p:sp>
        <p:nvSpPr>
          <p:cNvPr id="3" name="Content Placeholder 2"/>
          <p:cNvSpPr>
            <a:spLocks noGrp="1"/>
          </p:cNvSpPr>
          <p:nvPr>
            <p:ph idx="1"/>
          </p:nvPr>
        </p:nvSpPr>
        <p:spPr>
          <a:xfrm>
            <a:off x="1579418" y="1156215"/>
            <a:ext cx="10612581" cy="5701785"/>
          </a:xfrm>
        </p:spPr>
        <p:txBody>
          <a:bodyPr>
            <a:normAutofit/>
          </a:bodyPr>
          <a:lstStyle/>
          <a:p>
            <a:pPr marL="0" indent="0">
              <a:spcBef>
                <a:spcPts val="0"/>
              </a:spcBef>
              <a:spcAft>
                <a:spcPts val="3000"/>
              </a:spcAft>
              <a:buNone/>
            </a:pPr>
            <a:endParaRPr lang="en-AU" sz="2800" b="1" dirty="0">
              <a:solidFill>
                <a:schemeClr val="tx1"/>
              </a:solidFill>
              <a:latin typeface="Calibri Light" panose="020F0302020204030204" pitchFamily="34" charset="0"/>
            </a:endParaRPr>
          </a:p>
          <a:p>
            <a:pPr marL="898525" indent="0">
              <a:buNone/>
            </a:pPr>
            <a:endParaRPr lang="en-AU" sz="3200" b="1" dirty="0">
              <a:solidFill>
                <a:srgbClr val="A50021"/>
              </a:solidFill>
              <a:latin typeface="Arial Narrow" panose="020B0606020202030204" pitchFamily="34"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1000" contrast="29000"/>
                    </a14:imgEffect>
                  </a14:imgLayer>
                </a14:imgProps>
              </a:ext>
            </a:extLst>
          </a:blip>
          <a:stretch>
            <a:fillRect/>
          </a:stretch>
        </p:blipFill>
        <p:spPr>
          <a:xfrm>
            <a:off x="1579418" y="983674"/>
            <a:ext cx="10446328" cy="5798016"/>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26452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nodePh="1">
                                  <p:stCondLst>
                                    <p:cond delay="50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500"/>
                                        <p:tgtEl>
                                          <p:spTgt spid="3">
                                            <p:txEl>
                                              <p:pRg st="0" end="0"/>
                                            </p:txEl>
                                          </p:spTgt>
                                        </p:tgtEl>
                                      </p:cBhvr>
                                    </p:animEffect>
                                    <p:anim calcmode="lin" valueType="num">
                                      <p:cBhvr>
                                        <p:cTn id="14"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5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10543309" cy="1039091"/>
          </a:xfrm>
          <a:solidFill>
            <a:schemeClr val="bg2">
              <a:lumMod val="75000"/>
            </a:schemeClr>
          </a:solidFill>
          <a:ln>
            <a:solidFill>
              <a:schemeClr val="accent4">
                <a:lumMod val="50000"/>
              </a:schemeClr>
            </a:solidFill>
          </a:ln>
        </p:spPr>
        <p:txBody>
          <a:bodyPr>
            <a:normAutofit fontScale="90000"/>
          </a:bodyPr>
          <a:lstStyle/>
          <a:p>
            <a:pPr algn="ctr">
              <a:spcBef>
                <a:spcPts val="0"/>
              </a:spcBef>
            </a:pPr>
            <a:r>
              <a:rPr lang="en-AU"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World Military Spending </a:t>
            </a:r>
            <a:br>
              <a:rPr lang="en-AU"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r>
              <a:rPr lang="en-AU"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Top 20 Countries 2016 </a:t>
            </a:r>
            <a:r>
              <a:rPr lang="en-AU" sz="27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(constant 2016 $billion)</a:t>
            </a:r>
          </a:p>
        </p:txBody>
      </p:sp>
      <p:sp>
        <p:nvSpPr>
          <p:cNvPr id="15" name="Content Placeholder 14"/>
          <p:cNvSpPr>
            <a:spLocks noGrp="1"/>
          </p:cNvSpPr>
          <p:nvPr>
            <p:ph idx="1"/>
          </p:nvPr>
        </p:nvSpPr>
        <p:spPr>
          <a:xfrm>
            <a:off x="2589212" y="1191491"/>
            <a:ext cx="8915400" cy="5666509"/>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r">
              <a:buNone/>
            </a:pPr>
            <a:r>
              <a:rPr lang="en-GB" dirty="0"/>
              <a:t>Jane’s Database 2016</a:t>
            </a:r>
          </a:p>
        </p:txBody>
      </p:sp>
      <p:pic>
        <p:nvPicPr>
          <p:cNvPr id="16" name="Picture 15"/>
          <p:cNvPicPr>
            <a:picLocks noChangeAspect="1"/>
          </p:cNvPicPr>
          <p:nvPr/>
        </p:nvPicPr>
        <p:blipFill>
          <a:blip r:embed="rId3"/>
          <a:stretch>
            <a:fillRect/>
          </a:stretch>
        </p:blipFill>
        <p:spPr>
          <a:xfrm>
            <a:off x="2341417" y="1191491"/>
            <a:ext cx="9163195" cy="5231287"/>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57762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250"/>
                                        <p:tgtEl>
                                          <p:spTgt spid="16"/>
                                        </p:tgtEl>
                                      </p:cBhvr>
                                    </p:animEffect>
                                  </p:childTnLst>
                                </p:cTn>
                              </p:par>
                            </p:childTnLst>
                          </p:cTn>
                        </p:par>
                        <p:par>
                          <p:cTn id="14" fill="hold">
                            <p:stCondLst>
                              <p:cond delay="3250"/>
                            </p:stCondLst>
                            <p:childTnLst>
                              <p:par>
                                <p:cTn id="15" presetID="2" presetClass="entr" presetSubtype="4" fill="hold" nodeType="afterEffect">
                                  <p:stCondLst>
                                    <p:cond delay="0"/>
                                  </p:stCondLst>
                                  <p:childTnLst>
                                    <p:set>
                                      <p:cBhvr>
                                        <p:cTn id="16" dur="1" fill="hold">
                                          <p:stCondLst>
                                            <p:cond delay="0"/>
                                          </p:stCondLst>
                                        </p:cTn>
                                        <p:tgtEl>
                                          <p:spTgt spid="15">
                                            <p:txEl>
                                              <p:pRg st="13" end="13"/>
                                            </p:txEl>
                                          </p:spTgt>
                                        </p:tgtEl>
                                        <p:attrNameLst>
                                          <p:attrName>style.visibility</p:attrName>
                                        </p:attrNameLst>
                                      </p:cBhvr>
                                      <p:to>
                                        <p:strVal val="visible"/>
                                      </p:to>
                                    </p:set>
                                    <p:anim calcmode="lin" valueType="num">
                                      <p:cBhvr additive="base">
                                        <p:cTn id="17" dur="250" fill="hold"/>
                                        <p:tgtEl>
                                          <p:spTgt spid="15">
                                            <p:txEl>
                                              <p:pRg st="13" end="13"/>
                                            </p:txEl>
                                          </p:spTgt>
                                        </p:tgtEl>
                                        <p:attrNameLst>
                                          <p:attrName>ppt_x</p:attrName>
                                        </p:attrNameLst>
                                      </p:cBhvr>
                                      <p:tavLst>
                                        <p:tav tm="0">
                                          <p:val>
                                            <p:strVal val="#ppt_x"/>
                                          </p:val>
                                        </p:tav>
                                        <p:tav tm="100000">
                                          <p:val>
                                            <p:strVal val="#ppt_x"/>
                                          </p:val>
                                        </p:tav>
                                      </p:tavLst>
                                    </p:anim>
                                    <p:anim calcmode="lin" valueType="num">
                                      <p:cBhvr additive="base">
                                        <p:cTn id="18" dur="250" fill="hold"/>
                                        <p:tgtEl>
                                          <p:spTgt spid="1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21" y="154892"/>
            <a:ext cx="10036421" cy="1001323"/>
          </a:xfrm>
          <a:solidFill>
            <a:schemeClr val="bg2">
              <a:lumMod val="75000"/>
            </a:schemeClr>
          </a:solidFill>
          <a:ln>
            <a:solidFill>
              <a:schemeClr val="accent4">
                <a:lumMod val="50000"/>
              </a:schemeClr>
            </a:solidFill>
          </a:ln>
        </p:spPr>
        <p:txBody>
          <a:bodyPr>
            <a:normAutofit/>
          </a:bodyPr>
          <a:lstStyle/>
          <a:p>
            <a:pPr algn="ctr">
              <a:lnSpc>
                <a:spcPct val="80000"/>
              </a:lnSpc>
              <a:spcBef>
                <a:spcPts val="0"/>
              </a:spcBef>
            </a:pPr>
            <a:r>
              <a:rPr lang="en-AU" sz="1800" dirty="0"/>
              <a:t>         </a:t>
            </a:r>
            <a:br>
              <a:rPr lang="en-AU" sz="800" dirty="0"/>
            </a:br>
            <a:r>
              <a:rPr lang="en-AU" b="1"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Russian Public Opinion on Sanctions</a:t>
            </a:r>
            <a:endParaRPr lang="en-AU" sz="4400" b="1"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endParaRPr>
          </a:p>
        </p:txBody>
      </p:sp>
      <p:sp>
        <p:nvSpPr>
          <p:cNvPr id="3" name="Content Placeholder 2"/>
          <p:cNvSpPr>
            <a:spLocks noGrp="1"/>
          </p:cNvSpPr>
          <p:nvPr>
            <p:ph idx="1"/>
          </p:nvPr>
        </p:nvSpPr>
        <p:spPr>
          <a:xfrm>
            <a:off x="1702521" y="2759034"/>
            <a:ext cx="10036421" cy="1392052"/>
          </a:xfrm>
        </p:spPr>
        <p:txBody>
          <a:bodyPr>
            <a:normAutofit/>
          </a:bodyPr>
          <a:lstStyle/>
          <a:p>
            <a:pPr marL="0" indent="0" algn="ctr">
              <a:spcBef>
                <a:spcPts val="0"/>
              </a:spcBef>
              <a:spcAft>
                <a:spcPts val="3000"/>
              </a:spcAft>
              <a:buNone/>
            </a:pPr>
            <a:endParaRPr lang="en-AU" sz="2800" b="1" dirty="0">
              <a:solidFill>
                <a:srgbClr val="0070C0"/>
              </a:solidFill>
              <a:latin typeface="Arial Black" panose="020B0A04020102020204" pitchFamily="34" charset="0"/>
            </a:endParaRPr>
          </a:p>
          <a:p>
            <a:pPr marL="898525" indent="0" algn="ctr">
              <a:buNone/>
            </a:pPr>
            <a:endParaRPr lang="en-AU" sz="3200" b="1" dirty="0">
              <a:solidFill>
                <a:srgbClr val="A50021"/>
              </a:solidFill>
              <a:latin typeface="Arial Narrow" panose="020B0606020202030204" pitchFamily="34"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16000"/>
                    </a14:imgEffect>
                    <a14:imgEffect>
                      <a14:brightnessContrast bright="-11000" contrast="19000"/>
                    </a14:imgEffect>
                  </a14:imgLayer>
                </a14:imgProps>
              </a:ext>
            </a:extLst>
          </a:blip>
          <a:stretch>
            <a:fillRect/>
          </a:stretch>
        </p:blipFill>
        <p:spPr>
          <a:xfrm>
            <a:off x="2425959" y="1362268"/>
            <a:ext cx="8852069" cy="5495732"/>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23223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21" y="96982"/>
            <a:ext cx="10036421" cy="1339932"/>
          </a:xfrm>
          <a:solidFill>
            <a:schemeClr val="bg2">
              <a:lumMod val="75000"/>
            </a:schemeClr>
          </a:solidFill>
          <a:ln>
            <a:solidFill>
              <a:schemeClr val="accent4">
                <a:lumMod val="50000"/>
              </a:schemeClr>
            </a:solidFill>
          </a:ln>
        </p:spPr>
        <p:txBody>
          <a:bodyPr>
            <a:normAutofit fontScale="90000"/>
          </a:bodyPr>
          <a:lstStyle/>
          <a:p>
            <a:pPr algn="ctr">
              <a:lnSpc>
                <a:spcPct val="80000"/>
              </a:lnSpc>
              <a:spcBef>
                <a:spcPts val="0"/>
              </a:spcBef>
            </a:pPr>
            <a:r>
              <a:rPr lang="en-AU" sz="1800" dirty="0"/>
              <a:t>         </a:t>
            </a:r>
            <a:br>
              <a:rPr lang="en-AU" sz="800" dirty="0"/>
            </a:br>
            <a:r>
              <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Russia’s Annual GDP Growth rate </a:t>
            </a:r>
            <a:br>
              <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r>
              <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vs Price of oil (current US</a:t>
            </a:r>
            <a:r>
              <a:rPr lang="en-AU" sz="53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a:t>
            </a:r>
            <a:r>
              <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a:t>
            </a:r>
            <a:br>
              <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br>
              <a:rPr lang="en-AU" sz="12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endParaRPr lang="en-AU" sz="4000"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endParaRPr>
          </a:p>
        </p:txBody>
      </p:sp>
      <p:pic>
        <p:nvPicPr>
          <p:cNvPr id="1026" name="Picture 2" descr="Image result for russian economy graph"/>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22000"/>
                    </a14:imgEffect>
                    <a14:imgEffect>
                      <a14:brightnessContrast bright="-9000" contrast="15000"/>
                    </a14:imgEffect>
                  </a14:imgLayer>
                </a14:imgProps>
              </a:ext>
              <a:ext uri="{28A0092B-C50C-407E-A947-70E740481C1C}">
                <a14:useLocalDpi xmlns:a14="http://schemas.microsoft.com/office/drawing/2010/main" val="0"/>
              </a:ext>
            </a:extLst>
          </a:blip>
          <a:srcRect t="14841" b="12907"/>
          <a:stretch/>
        </p:blipFill>
        <p:spPr bwMode="auto">
          <a:xfrm>
            <a:off x="1585365" y="1586204"/>
            <a:ext cx="10153577" cy="527179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98382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47000"/>
                    </a14:imgEffect>
                    <a14:imgEffect>
                      <a14:brightnessContrast bright="-11000" contrast="49000"/>
                    </a14:imgEffect>
                  </a14:imgLayer>
                </a14:imgProps>
              </a:ext>
            </a:extLst>
          </a:blip>
          <a:stretch>
            <a:fillRect/>
          </a:stretch>
        </p:blipFill>
        <p:spPr>
          <a:xfrm>
            <a:off x="1537855" y="495471"/>
            <a:ext cx="10654144" cy="6016165"/>
          </a:xfrm>
          <a:prstGeom prst="rect">
            <a:avLst/>
          </a:prstGeom>
        </p:spPr>
      </p:pic>
      <p:sp>
        <p:nvSpPr>
          <p:cNvPr id="2" name="Slide Number Placeholder 1"/>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82135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21" y="154893"/>
            <a:ext cx="10036422" cy="911908"/>
          </a:xfrm>
          <a:solidFill>
            <a:schemeClr val="bg2">
              <a:lumMod val="75000"/>
            </a:schemeClr>
          </a:solidFill>
          <a:ln>
            <a:solidFill>
              <a:schemeClr val="accent4">
                <a:lumMod val="50000"/>
              </a:schemeClr>
            </a:solidFill>
          </a:ln>
        </p:spPr>
        <p:txBody>
          <a:bodyPr>
            <a:normAutofit/>
          </a:bodyPr>
          <a:lstStyle/>
          <a:p>
            <a:pPr algn="ctr">
              <a:lnSpc>
                <a:spcPct val="80000"/>
              </a:lnSpc>
              <a:spcBef>
                <a:spcPts val="0"/>
              </a:spcBef>
            </a:pPr>
            <a:r>
              <a:rPr lang="en-AU" sz="1800" dirty="0"/>
              <a:t>         </a:t>
            </a:r>
            <a:br>
              <a:rPr lang="en-AU" sz="800" dirty="0"/>
            </a:br>
            <a:r>
              <a:rPr lang="en-AU" sz="4400" b="1"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Russia – ICBM Modernization</a:t>
            </a:r>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3000" contrast="29000"/>
                    </a14:imgEffect>
                  </a14:imgLayer>
                </a14:imgProps>
              </a:ext>
            </a:extLst>
          </a:blip>
          <a:stretch>
            <a:fillRect/>
          </a:stretch>
        </p:blipFill>
        <p:spPr>
          <a:xfrm>
            <a:off x="2202024" y="1189473"/>
            <a:ext cx="9069356" cy="5744233"/>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59919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32170" y="221240"/>
            <a:ext cx="8912225" cy="817562"/>
          </a:xfrm>
          <a:solidFill>
            <a:schemeClr val="bg2">
              <a:lumMod val="75000"/>
            </a:schemeClr>
          </a:solidFill>
          <a:ln>
            <a:solidFill>
              <a:schemeClr val="accent4">
                <a:lumMod val="50000"/>
              </a:schemeClr>
            </a:solidFill>
          </a:ln>
        </p:spPr>
        <p:txBody>
          <a:bodyPr>
            <a:normAutofit fontScale="90000"/>
          </a:bodyPr>
          <a:lstStyle/>
          <a:p>
            <a:pPr algn="ctr">
              <a:spcBef>
                <a:spcPts val="0"/>
              </a:spcBef>
              <a:spcAft>
                <a:spcPts val="1200"/>
              </a:spcAft>
            </a:pPr>
            <a:r>
              <a:rPr lang="en-AU" b="1"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t>China – Economic Superpower</a:t>
            </a:r>
            <a:br>
              <a:rPr lang="en-AU" b="1"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br>
              <a:rPr lang="en-AU" b="1"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br>
              <a:rPr lang="en-AU" sz="900" b="1"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rPr>
            </a:br>
            <a:endParaRPr lang="en-AU" b="1" spc="140" dirty="0">
              <a:ln>
                <a:solidFill>
                  <a:schemeClr val="accent4">
                    <a:lumMod val="50000"/>
                  </a:schemeClr>
                </a:solidFill>
              </a:ln>
              <a:solidFill>
                <a:schemeClr val="accent4">
                  <a:lumMod val="50000"/>
                </a:schemeClr>
              </a:solidFill>
              <a:effectLst>
                <a:glow rad="101600">
                  <a:schemeClr val="accent2">
                    <a:satMod val="175000"/>
                    <a:alpha val="40000"/>
                  </a:schemeClr>
                </a:glow>
              </a:effectLst>
              <a:latin typeface="Constantia" panose="02030602050306030303" pitchFamily="18" charset="0"/>
            </a:endParaRPr>
          </a:p>
        </p:txBody>
      </p:sp>
      <p:sp>
        <p:nvSpPr>
          <p:cNvPr id="5" name="Rectangle 1"/>
          <p:cNvSpPr>
            <a:spLocks noGrp="1" noChangeArrowheads="1"/>
          </p:cNvSpPr>
          <p:nvPr>
            <p:ph idx="1"/>
          </p:nvPr>
        </p:nvSpPr>
        <p:spPr bwMode="auto">
          <a:xfrm>
            <a:off x="1662545" y="1205592"/>
            <a:ext cx="10169237" cy="563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39750" indent="-539750">
              <a:spcBef>
                <a:spcPts val="0"/>
              </a:spcBef>
            </a:pPr>
            <a:r>
              <a:rPr lang="en-AU" sz="2400" dirty="0">
                <a:solidFill>
                  <a:srgbClr val="000066"/>
                </a:solidFill>
                <a:latin typeface="Arial Narrow" panose="020B0606020202030204" pitchFamily="34" charset="0"/>
              </a:rPr>
              <a:t>2007-2016: China’s private consumption  grew average annual rate of 8.9% </a:t>
            </a:r>
          </a:p>
          <a:p>
            <a:pPr marL="539750" indent="-539750">
              <a:spcBef>
                <a:spcPts val="0"/>
              </a:spcBef>
              <a:buNone/>
            </a:pPr>
            <a:r>
              <a:rPr lang="en-AU" sz="2400" dirty="0">
                <a:solidFill>
                  <a:srgbClr val="000066"/>
                </a:solidFill>
                <a:latin typeface="Arial Narrow" panose="020B0606020202030204" pitchFamily="34" charset="0"/>
              </a:rPr>
              <a:t>	(1.6% growth in US) </a:t>
            </a:r>
          </a:p>
          <a:p>
            <a:pPr marL="539750" indent="-539750">
              <a:spcAft>
                <a:spcPts val="600"/>
              </a:spcAft>
            </a:pPr>
            <a:r>
              <a:rPr lang="en-AU" sz="2400" dirty="0">
                <a:solidFill>
                  <a:srgbClr val="A50021"/>
                </a:solidFill>
                <a:latin typeface="Arial Narrow" panose="020B0606020202030204" pitchFamily="34" charset="0"/>
              </a:rPr>
              <a:t>China = largest mobile phone network with 1.3 billion mobile phone subscribers (June 2016).</a:t>
            </a:r>
          </a:p>
          <a:p>
            <a:pPr marL="539750" indent="-539750">
              <a:spcAft>
                <a:spcPts val="600"/>
              </a:spcAft>
            </a:pPr>
            <a:r>
              <a:rPr lang="en-GB" sz="2400" dirty="0">
                <a:solidFill>
                  <a:srgbClr val="000066"/>
                </a:solidFill>
                <a:latin typeface="Arial Narrow" panose="020B0606020202030204" pitchFamily="34" charset="0"/>
              </a:rPr>
              <a:t>China’s e-commerce sales (2015) = $672 billion (nearly double US level). Projected sales likely to surge to nearly $2 trillion by 2019. </a:t>
            </a:r>
          </a:p>
          <a:p>
            <a:pPr marL="539750" indent="-539750">
              <a:spcAft>
                <a:spcPts val="600"/>
              </a:spcAft>
            </a:pPr>
            <a:r>
              <a:rPr lang="en-GB" sz="2400" dirty="0">
                <a:solidFill>
                  <a:srgbClr val="A50021"/>
                </a:solidFill>
                <a:latin typeface="Arial Narrow" panose="020B0606020202030204" pitchFamily="34" charset="0"/>
              </a:rPr>
              <a:t>China replaced the United States as the world’s largest Internet user in 2008. As of June 2016, China had an estimated 721 million Internet users, double the number in the US.</a:t>
            </a:r>
          </a:p>
          <a:p>
            <a:pPr marL="539750" indent="-539750">
              <a:spcAft>
                <a:spcPts val="600"/>
              </a:spcAft>
            </a:pPr>
            <a:r>
              <a:rPr lang="en-AU" sz="2400" dirty="0">
                <a:solidFill>
                  <a:srgbClr val="000066"/>
                </a:solidFill>
                <a:latin typeface="Arial Narrow" panose="020B0606020202030204" pitchFamily="34" charset="0"/>
              </a:rPr>
              <a:t>According to estimates by Credit Suisse (a global financial services company), in 2015 China overtook the US to become the country with the largest middle class at 109 million adults (with wealth between $50,000 and $500,000); the U.S. level was estimated at 92 million.</a:t>
            </a:r>
            <a:endParaRPr kumimoji="0" lang="en-GB" altLang="en-US" sz="1800" b="0" i="0" u="none" strike="noStrike" cap="none" normalizeH="0" baseline="0" dirty="0">
              <a:ln>
                <a:noFill/>
              </a:ln>
              <a:solidFill>
                <a:srgbClr val="000066"/>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88963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3328</TotalTime>
  <Words>299</Words>
  <Application>Microsoft Office PowerPoint</Application>
  <PresentationFormat>Widescreen</PresentationFormat>
  <Paragraphs>79</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Arial Narrow</vt:lpstr>
      <vt:lpstr>Calibri</vt:lpstr>
      <vt:lpstr>Calibri Light</vt:lpstr>
      <vt:lpstr>Century Gothic</vt:lpstr>
      <vt:lpstr>Comic Sans MS</vt:lpstr>
      <vt:lpstr>Constantia</vt:lpstr>
      <vt:lpstr>Wingdings 3</vt:lpstr>
      <vt:lpstr>Wisp</vt:lpstr>
      <vt:lpstr>America, Russia and China</vt:lpstr>
      <vt:lpstr>          Expansion of NATO</vt:lpstr>
      <vt:lpstr>          NATO’s Military Buildup in Eastern Europe</vt:lpstr>
      <vt:lpstr>World Military Spending  Top 20 Countries 2016 (constant 2016 $billion)</vt:lpstr>
      <vt:lpstr>          Russian Public Opinion on Sanctions</vt:lpstr>
      <vt:lpstr>          Russia’s Annual GDP Growth rate  vs Price of oil (current US$)  </vt:lpstr>
      <vt:lpstr>PowerPoint Presentation</vt:lpstr>
      <vt:lpstr>          Russia – ICBM Modernization</vt:lpstr>
      <vt:lpstr>China – Economic Superpower   </vt:lpstr>
      <vt:lpstr> China – US Economic Relations  </vt:lpstr>
      <vt:lpstr> China’s holdings of US Treasury Securities 2002-2016 (in $billion)      </vt:lpstr>
      <vt:lpstr> China – US Economic Relations  </vt:lpstr>
      <vt:lpstr>          South China Sea Territorial Disputes</vt:lpstr>
      <vt:lpstr>          US Military Presence in Asia &amp; Middle East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Saudi Arabia-Iran Divide</dc:title>
  <dc:creator>Joe</dc:creator>
  <cp:lastModifiedBy>Joe</cp:lastModifiedBy>
  <cp:revision>205</cp:revision>
  <cp:lastPrinted>2016-10-31T22:22:23Z</cp:lastPrinted>
  <dcterms:created xsi:type="dcterms:W3CDTF">2016-10-17T01:27:18Z</dcterms:created>
  <dcterms:modified xsi:type="dcterms:W3CDTF">2017-05-09T05:41:11Z</dcterms:modified>
</cp:coreProperties>
</file>