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56" r:id="rId4"/>
    <p:sldId id="259" r:id="rId5"/>
    <p:sldId id="258" r:id="rId6"/>
    <p:sldId id="260" r:id="rId7"/>
    <p:sldId id="263" r:id="rId8"/>
    <p:sldId id="261" r:id="rId9"/>
    <p:sldId id="262"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C5FD"/>
    <a:srgbClr val="ADB5FD"/>
    <a:srgbClr val="6699FF"/>
    <a:srgbClr val="A50021"/>
    <a:srgbClr val="663300"/>
    <a:srgbClr val="B44649"/>
    <a:srgbClr val="800000"/>
    <a:srgbClr val="FF6565"/>
    <a:srgbClr val="993366"/>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9A156-9875-4DB7-8B74-63A9E01BCDC3}" type="datetimeFigureOut">
              <a:rPr lang="en-AU" smtClean="0"/>
              <a:pPr/>
              <a:t>29/09/2015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3A7E6A8-340E-4DF4-91AC-2F13AE97AD1D}"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9A156-9875-4DB7-8B74-63A9E01BCDC3}" type="datetimeFigureOut">
              <a:rPr lang="en-AU" smtClean="0"/>
              <a:pPr/>
              <a:t>29/09/2015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7E6A8-340E-4DF4-91AC-2F13AE97AD1D}"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josephcamilleri.or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6984776" cy="936104"/>
          </a:xfrm>
          <a:solidFill>
            <a:schemeClr val="accent3">
              <a:lumMod val="60000"/>
              <a:lumOff val="40000"/>
            </a:schemeClr>
          </a:solidFill>
        </p:spPr>
        <p:txBody>
          <a:bodyPr>
            <a:normAutofit/>
          </a:bodyPr>
          <a:lstStyle/>
          <a:p>
            <a:r>
              <a:rPr lang="en-AU" sz="3200" dirty="0" smtClean="0">
                <a:solidFill>
                  <a:schemeClr val="accent3">
                    <a:lumMod val="50000"/>
                  </a:schemeClr>
                </a:solidFill>
                <a:latin typeface="Copperplate Gothic Bold" pitchFamily="34" charset="0"/>
              </a:rPr>
              <a:t>Race, Anxiety &amp; Dependence</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827584" y="1628800"/>
            <a:ext cx="7488832" cy="5040560"/>
          </a:xfrm>
        </p:spPr>
        <p:txBody>
          <a:bodyPr>
            <a:normAutofit/>
          </a:bodyPr>
          <a:lstStyle/>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Impact of history and geography</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Perceived need for protection</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Loyalty to the protector</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Relationship with Asia: problematic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36904" cy="936104"/>
          </a:xfrm>
          <a:solidFill>
            <a:schemeClr val="accent3">
              <a:lumMod val="60000"/>
              <a:lumOff val="40000"/>
            </a:schemeClr>
          </a:solidFill>
        </p:spPr>
        <p:txBody>
          <a:bodyPr>
            <a:normAutofit fontScale="90000"/>
          </a:bodyPr>
          <a:lstStyle/>
          <a:p>
            <a:r>
              <a:rPr lang="en-AU" sz="3200" dirty="0" smtClean="0">
                <a:solidFill>
                  <a:schemeClr val="accent3">
                    <a:lumMod val="50000"/>
                  </a:schemeClr>
                </a:solidFill>
                <a:latin typeface="Copperplate Gothic Bold" pitchFamily="34" charset="0"/>
              </a:rPr>
              <a:t>Contemporary Symptoms of Anxiety </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1187624" y="1628800"/>
            <a:ext cx="7344816" cy="5040560"/>
          </a:xfrm>
        </p:spPr>
        <p:txBody>
          <a:bodyPr>
            <a:normAutofit/>
          </a:bodyPr>
          <a:lstStyle/>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Anzac story</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Boat people</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Counter-terrorism</a:t>
            </a:r>
          </a:p>
          <a:p>
            <a:pPr marL="803275" indent="-623888">
              <a:spcBef>
                <a:spcPts val="0"/>
              </a:spcBef>
              <a:spcAft>
                <a:spcPts val="5400"/>
              </a:spcAft>
              <a:buClr>
                <a:srgbClr val="A50021"/>
              </a:buClr>
              <a:buFont typeface="Wingdings" pitchFamily="2" charset="2"/>
              <a:buChar char="v"/>
            </a:pPr>
            <a:r>
              <a:rPr lang="en-AU" sz="3400" dirty="0" smtClean="0">
                <a:latin typeface="Arial Narrow" pitchFamily="34" charset="0"/>
              </a:rPr>
              <a:t>Relationship with Indigenous Australia</a:t>
            </a:r>
          </a:p>
          <a:p>
            <a:pPr marL="803275" indent="-623888">
              <a:spcBef>
                <a:spcPts val="0"/>
              </a:spcBef>
              <a:spcAft>
                <a:spcPts val="5400"/>
              </a:spcAft>
              <a:buClr>
                <a:srgbClr val="A50021"/>
              </a:buClr>
              <a:buFont typeface="Wingdings" pitchFamily="2" charset="2"/>
              <a:buChar char="v"/>
            </a:pPr>
            <a:endParaRPr lang="en-AU" sz="34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36904" cy="1296144"/>
          </a:xfrm>
          <a:solidFill>
            <a:schemeClr val="accent3">
              <a:lumMod val="60000"/>
              <a:lumOff val="40000"/>
            </a:schemeClr>
          </a:solidFill>
        </p:spPr>
        <p:txBody>
          <a:bodyPr>
            <a:normAutofit/>
          </a:bodyPr>
          <a:lstStyle/>
          <a:p>
            <a:r>
              <a:rPr lang="en-AU" sz="3200" dirty="0" smtClean="0">
                <a:solidFill>
                  <a:schemeClr val="accent3">
                    <a:lumMod val="50000"/>
                  </a:schemeClr>
                </a:solidFill>
                <a:latin typeface="Copperplate Gothic Bold" pitchFamily="34" charset="0"/>
              </a:rPr>
              <a:t>Contemporary Challenges:</a:t>
            </a:r>
            <a:br>
              <a:rPr lang="en-AU" sz="3200" dirty="0" smtClean="0">
                <a:solidFill>
                  <a:schemeClr val="accent3">
                    <a:lumMod val="50000"/>
                  </a:schemeClr>
                </a:solidFill>
                <a:latin typeface="Copperplate Gothic Bold" pitchFamily="34" charset="0"/>
              </a:rPr>
            </a:br>
            <a:r>
              <a:rPr lang="en-AU" sz="3200" dirty="0" smtClean="0">
                <a:solidFill>
                  <a:schemeClr val="accent3">
                    <a:lumMod val="50000"/>
                  </a:schemeClr>
                </a:solidFill>
                <a:latin typeface="Copperplate Gothic Bold" pitchFamily="34" charset="0"/>
              </a:rPr>
              <a:t>Global Context</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1115616" y="2132856"/>
            <a:ext cx="6912768" cy="3888432"/>
          </a:xfrm>
        </p:spPr>
        <p:txBody>
          <a:bodyPr>
            <a:normAutofit/>
          </a:bodyPr>
          <a:lstStyle/>
          <a:p>
            <a:pPr marL="803275" indent="-623888">
              <a:spcBef>
                <a:spcPts val="0"/>
              </a:spcBef>
              <a:spcAft>
                <a:spcPts val="3600"/>
              </a:spcAft>
              <a:buClr>
                <a:srgbClr val="A50021"/>
              </a:buClr>
              <a:buFont typeface="Wingdings" pitchFamily="2" charset="2"/>
              <a:buChar char="v"/>
            </a:pPr>
            <a:r>
              <a:rPr lang="en-AU" sz="2800" dirty="0" smtClean="0">
                <a:solidFill>
                  <a:srgbClr val="002060"/>
                </a:solidFill>
                <a:latin typeface="Arial Narrow" pitchFamily="34" charset="0"/>
              </a:rPr>
              <a:t>Engaging with Asia</a:t>
            </a:r>
          </a:p>
          <a:p>
            <a:pPr marL="803275" indent="-623888">
              <a:spcBef>
                <a:spcPts val="0"/>
              </a:spcBef>
              <a:spcAft>
                <a:spcPts val="3600"/>
              </a:spcAft>
              <a:buClr>
                <a:srgbClr val="A50021"/>
              </a:buClr>
              <a:buFont typeface="Wingdings" pitchFamily="2" charset="2"/>
              <a:buChar char="v"/>
            </a:pPr>
            <a:r>
              <a:rPr lang="en-AU" sz="2800" dirty="0" smtClean="0">
                <a:solidFill>
                  <a:srgbClr val="002060"/>
                </a:solidFill>
                <a:latin typeface="Arial Narrow" pitchFamily="34" charset="0"/>
              </a:rPr>
              <a:t>Ending dependence on ‘Great and Powerful Friends’</a:t>
            </a:r>
          </a:p>
          <a:p>
            <a:pPr marL="803275" indent="-623888">
              <a:spcBef>
                <a:spcPts val="0"/>
              </a:spcBef>
              <a:spcAft>
                <a:spcPts val="3600"/>
              </a:spcAft>
              <a:buClr>
                <a:srgbClr val="A50021"/>
              </a:buClr>
              <a:buFont typeface="Wingdings" pitchFamily="2" charset="2"/>
              <a:buChar char="v"/>
            </a:pPr>
            <a:r>
              <a:rPr lang="en-AU" sz="2800" dirty="0" smtClean="0">
                <a:solidFill>
                  <a:srgbClr val="002060"/>
                </a:solidFill>
                <a:latin typeface="Arial Narrow" pitchFamily="34" charset="0"/>
              </a:rPr>
              <a:t>Rethinking Australia's place in the world</a:t>
            </a:r>
          </a:p>
          <a:p>
            <a:pPr marL="803275" indent="-623888">
              <a:spcBef>
                <a:spcPts val="0"/>
              </a:spcBef>
              <a:spcAft>
                <a:spcPts val="3600"/>
              </a:spcAft>
              <a:buClr>
                <a:srgbClr val="A50021"/>
              </a:buClr>
              <a:buFont typeface="Wingdings" pitchFamily="2" charset="2"/>
              <a:buChar char="v"/>
            </a:pPr>
            <a:endParaRPr lang="en-AU" sz="28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36904" cy="1152128"/>
          </a:xfrm>
          <a:solidFill>
            <a:schemeClr val="accent3">
              <a:lumMod val="60000"/>
              <a:lumOff val="40000"/>
            </a:schemeClr>
          </a:solidFill>
        </p:spPr>
        <p:txBody>
          <a:bodyPr>
            <a:normAutofit/>
          </a:bodyPr>
          <a:lstStyle/>
          <a:p>
            <a:r>
              <a:rPr lang="en-AU" sz="3200" dirty="0" smtClean="0">
                <a:solidFill>
                  <a:schemeClr val="accent3">
                    <a:lumMod val="50000"/>
                  </a:schemeClr>
                </a:solidFill>
                <a:latin typeface="Copperplate Gothic Bold" pitchFamily="34" charset="0"/>
              </a:rPr>
              <a:t>Contemporary Challenges:</a:t>
            </a:r>
            <a:br>
              <a:rPr lang="en-AU" sz="3200" dirty="0" smtClean="0">
                <a:solidFill>
                  <a:schemeClr val="accent3">
                    <a:lumMod val="50000"/>
                  </a:schemeClr>
                </a:solidFill>
                <a:latin typeface="Copperplate Gothic Bold" pitchFamily="34" charset="0"/>
              </a:rPr>
            </a:br>
            <a:r>
              <a:rPr lang="en-AU" sz="3200" dirty="0" smtClean="0">
                <a:solidFill>
                  <a:schemeClr val="accent3">
                    <a:lumMod val="50000"/>
                  </a:schemeClr>
                </a:solidFill>
                <a:latin typeface="Copperplate Gothic Bold" pitchFamily="34" charset="0"/>
              </a:rPr>
              <a:t>Domestic Context</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1115616" y="1700808"/>
            <a:ext cx="7200800" cy="5157192"/>
          </a:xfrm>
        </p:spPr>
        <p:txBody>
          <a:bodyPr>
            <a:normAutofit lnSpcReduction="10000"/>
          </a:bodyPr>
          <a:lstStyle/>
          <a:p>
            <a:pPr marL="803275" indent="-623888">
              <a:lnSpc>
                <a:spcPct val="110000"/>
              </a:lnSpc>
              <a:spcBef>
                <a:spcPts val="0"/>
              </a:spcBef>
              <a:spcAft>
                <a:spcPts val="1200"/>
              </a:spcAft>
              <a:buClr>
                <a:srgbClr val="A50021"/>
              </a:buClr>
              <a:buFont typeface="Wingdings" pitchFamily="2" charset="2"/>
              <a:buChar char="v"/>
            </a:pPr>
            <a:r>
              <a:rPr lang="en-AU" sz="2800" dirty="0" smtClean="0">
                <a:solidFill>
                  <a:srgbClr val="002060"/>
                </a:solidFill>
                <a:latin typeface="Arial Narrow" pitchFamily="34" charset="0"/>
              </a:rPr>
              <a:t>Democratising our politics</a:t>
            </a:r>
          </a:p>
          <a:p>
            <a:pPr marL="1603375" lvl="2" indent="-623888">
              <a:lnSpc>
                <a:spcPct val="110000"/>
              </a:lnSpc>
              <a:spcBef>
                <a:spcPts val="0"/>
              </a:spcBef>
              <a:spcAft>
                <a:spcPts val="1200"/>
              </a:spcAft>
              <a:buClr>
                <a:srgbClr val="A50021"/>
              </a:buClr>
              <a:buBlip>
                <a:blip r:embed="rId2"/>
              </a:buBlip>
            </a:pPr>
            <a:r>
              <a:rPr lang="en-AU" dirty="0" smtClean="0">
                <a:latin typeface="Arial Narrow" pitchFamily="34" charset="0"/>
              </a:rPr>
              <a:t>Constitutional change</a:t>
            </a:r>
          </a:p>
          <a:p>
            <a:pPr marL="1603375" lvl="2" indent="-623888">
              <a:lnSpc>
                <a:spcPct val="110000"/>
              </a:lnSpc>
              <a:spcBef>
                <a:spcPts val="0"/>
              </a:spcBef>
              <a:spcAft>
                <a:spcPts val="1200"/>
              </a:spcAft>
              <a:buClr>
                <a:srgbClr val="A50021"/>
              </a:buClr>
              <a:buBlip>
                <a:blip r:embed="rId2"/>
              </a:buBlip>
            </a:pPr>
            <a:r>
              <a:rPr lang="en-AU" dirty="0" smtClean="0">
                <a:latin typeface="Arial Narrow" pitchFamily="34" charset="0"/>
              </a:rPr>
              <a:t>Reforming party politics</a:t>
            </a:r>
          </a:p>
          <a:p>
            <a:pPr marL="1603375" lvl="2" indent="-623888">
              <a:lnSpc>
                <a:spcPct val="110000"/>
              </a:lnSpc>
              <a:spcBef>
                <a:spcPts val="0"/>
              </a:spcBef>
              <a:spcAft>
                <a:spcPts val="1200"/>
              </a:spcAft>
              <a:buClr>
                <a:srgbClr val="A50021"/>
              </a:buClr>
              <a:buBlip>
                <a:blip r:embed="rId2"/>
              </a:buBlip>
            </a:pPr>
            <a:r>
              <a:rPr lang="en-AU" dirty="0" smtClean="0">
                <a:latin typeface="Arial Narrow" pitchFamily="34" charset="0"/>
              </a:rPr>
              <a:t>Civic engagement</a:t>
            </a:r>
          </a:p>
          <a:p>
            <a:pPr marL="803275" indent="-623888">
              <a:lnSpc>
                <a:spcPct val="110000"/>
              </a:lnSpc>
              <a:spcBef>
                <a:spcPts val="0"/>
              </a:spcBef>
              <a:spcAft>
                <a:spcPts val="1200"/>
              </a:spcAft>
              <a:buClr>
                <a:srgbClr val="A50021"/>
              </a:buClr>
              <a:buFont typeface="Wingdings" pitchFamily="2" charset="2"/>
              <a:buChar char="v"/>
            </a:pPr>
            <a:r>
              <a:rPr lang="en-AU" sz="2800" dirty="0" smtClean="0">
                <a:solidFill>
                  <a:srgbClr val="002060"/>
                </a:solidFill>
                <a:latin typeface="Arial Narrow" pitchFamily="34" charset="0"/>
              </a:rPr>
              <a:t>Democratising the economy</a:t>
            </a:r>
          </a:p>
          <a:p>
            <a:pPr marL="1603375" lvl="2" indent="-623888">
              <a:lnSpc>
                <a:spcPct val="110000"/>
              </a:lnSpc>
              <a:spcBef>
                <a:spcPts val="0"/>
              </a:spcBef>
              <a:spcAft>
                <a:spcPts val="1200"/>
              </a:spcAft>
              <a:buClr>
                <a:srgbClr val="A50021"/>
              </a:buClr>
              <a:buBlip>
                <a:blip r:embed="rId2"/>
              </a:buBlip>
            </a:pPr>
            <a:r>
              <a:rPr lang="en-AU" dirty="0" smtClean="0">
                <a:latin typeface="Arial Narrow" pitchFamily="34" charset="0"/>
              </a:rPr>
              <a:t>Reducing inequalities</a:t>
            </a:r>
          </a:p>
          <a:p>
            <a:pPr marL="1603375" lvl="2" indent="-623888">
              <a:lnSpc>
                <a:spcPct val="110000"/>
              </a:lnSpc>
              <a:spcBef>
                <a:spcPts val="0"/>
              </a:spcBef>
              <a:spcAft>
                <a:spcPts val="1200"/>
              </a:spcAft>
              <a:buClr>
                <a:srgbClr val="A50021"/>
              </a:buClr>
              <a:buBlip>
                <a:blip r:embed="rId2"/>
              </a:buBlip>
            </a:pPr>
            <a:r>
              <a:rPr lang="en-AU" dirty="0" smtClean="0">
                <a:latin typeface="Arial Narrow" pitchFamily="34" charset="0"/>
              </a:rPr>
              <a:t>Democratising the workplace</a:t>
            </a:r>
          </a:p>
          <a:p>
            <a:pPr marL="803275" indent="-623888">
              <a:lnSpc>
                <a:spcPct val="110000"/>
              </a:lnSpc>
              <a:spcBef>
                <a:spcPts val="0"/>
              </a:spcBef>
              <a:spcAft>
                <a:spcPts val="1200"/>
              </a:spcAft>
              <a:buClr>
                <a:srgbClr val="A50021"/>
              </a:buClr>
              <a:buFont typeface="Wingdings" pitchFamily="2" charset="2"/>
              <a:buChar char="v"/>
            </a:pPr>
            <a:r>
              <a:rPr lang="en-AU" sz="2800" dirty="0" smtClean="0">
                <a:solidFill>
                  <a:srgbClr val="002060"/>
                </a:solidFill>
                <a:latin typeface="Arial Narrow" pitchFamily="34" charset="0"/>
              </a:rPr>
              <a:t>Rethinking the role of education</a:t>
            </a:r>
          </a:p>
          <a:p>
            <a:pPr marL="803275" indent="-623888">
              <a:lnSpc>
                <a:spcPct val="110000"/>
              </a:lnSpc>
              <a:spcBef>
                <a:spcPts val="0"/>
              </a:spcBef>
              <a:spcAft>
                <a:spcPts val="1200"/>
              </a:spcAft>
              <a:buClr>
                <a:srgbClr val="A50021"/>
              </a:buClr>
              <a:buFont typeface="Wingdings" pitchFamily="2" charset="2"/>
              <a:buChar char="v"/>
            </a:pPr>
            <a:r>
              <a:rPr lang="en-AU" sz="2800" dirty="0" smtClean="0">
                <a:solidFill>
                  <a:srgbClr val="002060"/>
                </a:solidFill>
                <a:latin typeface="Arial Narrow" pitchFamily="34" charset="0"/>
              </a:rPr>
              <a:t>Reimagining Multicultural Australia</a:t>
            </a:r>
          </a:p>
          <a:p>
            <a:pPr marL="803275" indent="-623888">
              <a:spcBef>
                <a:spcPts val="0"/>
              </a:spcBef>
              <a:spcAft>
                <a:spcPts val="3600"/>
              </a:spcAft>
              <a:buClr>
                <a:srgbClr val="A50021"/>
              </a:buClr>
              <a:buFont typeface="Wingdings" pitchFamily="2" charset="2"/>
              <a:buChar char="v"/>
            </a:pPr>
            <a:endParaRPr lang="en-AU" sz="28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2000"/>
                                        <p:tgtEl>
                                          <p:spTgt spid="3">
                                            <p:txEl>
                                              <p:pRg st="4" end="4"/>
                                            </p:txEl>
                                          </p:spTgt>
                                        </p:tgtEl>
                                      </p:cBhvr>
                                    </p:animEffect>
                                    <p:anim calcmode="lin" valueType="num">
                                      <p:cBhvr>
                                        <p:cTn id="43"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2000"/>
                                        <p:tgtEl>
                                          <p:spTgt spid="3">
                                            <p:txEl>
                                              <p:pRg st="5" end="5"/>
                                            </p:txEl>
                                          </p:spTgt>
                                        </p:tgtEl>
                                      </p:cBhvr>
                                    </p:animEffect>
                                    <p:anim calcmode="lin" valueType="num">
                                      <p:cBhvr>
                                        <p:cTn id="5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2000"/>
                                        <p:tgtEl>
                                          <p:spTgt spid="3">
                                            <p:txEl>
                                              <p:pRg st="6" end="6"/>
                                            </p:txEl>
                                          </p:spTgt>
                                        </p:tgtEl>
                                      </p:cBhvr>
                                    </p:animEffect>
                                    <p:anim calcmode="lin" valueType="num">
                                      <p:cBhvr>
                                        <p:cTn id="5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2000"/>
                                        <p:tgtEl>
                                          <p:spTgt spid="3">
                                            <p:txEl>
                                              <p:pRg st="7" end="7"/>
                                            </p:txEl>
                                          </p:spTgt>
                                        </p:tgtEl>
                                      </p:cBhvr>
                                    </p:animEffect>
                                    <p:anim calcmode="lin" valueType="num">
                                      <p:cBhvr>
                                        <p:cTn id="64"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2000"/>
                                        <p:tgtEl>
                                          <p:spTgt spid="3">
                                            <p:txEl>
                                              <p:pRg st="8" end="8"/>
                                            </p:txEl>
                                          </p:spTgt>
                                        </p:tgtEl>
                                      </p:cBhvr>
                                    </p:animEffect>
                                    <p:anim calcmode="lin" valueType="num">
                                      <p:cBhvr>
                                        <p:cTn id="71"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Title 1"/>
          <p:cNvSpPr>
            <a:spLocks noGrp="1"/>
          </p:cNvSpPr>
          <p:nvPr>
            <p:ph type="title"/>
          </p:nvPr>
        </p:nvSpPr>
        <p:spPr>
          <a:xfrm>
            <a:off x="179388" y="333375"/>
            <a:ext cx="8785225" cy="2879725"/>
          </a:xfrm>
        </p:spPr>
        <p:txBody>
          <a:bodyPr>
            <a:normAutofit fontScale="90000"/>
          </a:bodyPr>
          <a:lstStyle/>
          <a:p>
            <a:pPr algn="ctr">
              <a:defRPr/>
            </a:pPr>
            <a:r>
              <a:rPr lang="en-AU" sz="10600" b="1" dirty="0" smtClean="0">
                <a:solidFill>
                  <a:schemeClr val="bg1"/>
                </a:solidFill>
                <a:latin typeface="Chiller" pitchFamily="82" charset="0"/>
              </a:rPr>
              <a:t>Risks &amp; Opportunities</a:t>
            </a:r>
            <a:r>
              <a:rPr lang="en-AU" sz="8800" b="1" dirty="0" smtClean="0">
                <a:solidFill>
                  <a:schemeClr val="bg1"/>
                </a:solidFill>
                <a:latin typeface="Chiller" pitchFamily="82" charset="0"/>
              </a:rPr>
              <a:t/>
            </a:r>
            <a:br>
              <a:rPr lang="en-AU" sz="8800" b="1" dirty="0" smtClean="0">
                <a:solidFill>
                  <a:schemeClr val="bg1"/>
                </a:solidFill>
                <a:latin typeface="Chiller" pitchFamily="82" charset="0"/>
              </a:rPr>
            </a:br>
            <a:r>
              <a:rPr lang="en-AU" sz="10600" b="1" dirty="0" smtClean="0">
                <a:solidFill>
                  <a:srgbClr val="760016"/>
                </a:solidFill>
                <a:effectLst>
                  <a:outerShdw blurRad="38100" dist="38100" dir="2700000" algn="tl">
                    <a:srgbClr val="000000">
                      <a:alpha val="43137"/>
                    </a:srgbClr>
                  </a:outerShdw>
                </a:effectLst>
                <a:latin typeface="Chiller" pitchFamily="82" charset="0"/>
              </a:rPr>
              <a:t>A World in Ferment</a:t>
            </a:r>
          </a:p>
        </p:txBody>
      </p:sp>
      <p:pic>
        <p:nvPicPr>
          <p:cNvPr id="3075" name="Picture 6" descr="http://stmichaels.org.au/wp-content/uploads/sites/2/2015/02/Purple-Clouds-e1435109053576.jpg"/>
          <p:cNvPicPr>
            <a:picLocks noGrp="1" noChangeAspect="1" noChangeArrowheads="1"/>
          </p:cNvPicPr>
          <p:nvPr>
            <p:ph idx="1"/>
          </p:nvPr>
        </p:nvPicPr>
        <p:blipFill>
          <a:blip r:embed="rId2" cstate="print"/>
          <a:srcRect/>
          <a:stretch>
            <a:fillRect/>
          </a:stretch>
        </p:blipFill>
        <p:spPr>
          <a:xfrm>
            <a:off x="0" y="0"/>
            <a:ext cx="9144000" cy="3068638"/>
          </a:xfrm>
          <a:noFill/>
        </p:spPr>
      </p:pic>
      <p:sp>
        <p:nvSpPr>
          <p:cNvPr id="20485" name="AutoShape 5"/>
          <p:cNvSpPr>
            <a:spLocks noChangeArrowheads="1"/>
          </p:cNvSpPr>
          <p:nvPr/>
        </p:nvSpPr>
        <p:spPr bwMode="auto">
          <a:xfrm>
            <a:off x="323528" y="3356992"/>
            <a:ext cx="8353425" cy="3095625"/>
          </a:xfrm>
          <a:prstGeom prst="horizontalScroll">
            <a:avLst>
              <a:gd name="adj" fmla="val 12500"/>
            </a:avLst>
          </a:prstGeom>
          <a:solidFill>
            <a:srgbClr val="820019"/>
          </a:solidFill>
          <a:ln w="19050">
            <a:solidFill>
              <a:srgbClr val="3D773E"/>
            </a:solidFill>
            <a:round/>
            <a:headEnd/>
            <a:tailEnd/>
          </a:ln>
        </p:spPr>
        <p:txBody>
          <a:bodyPr/>
          <a:lstStyle/>
          <a:p>
            <a:pPr algn="ctr">
              <a:spcAft>
                <a:spcPts val="600"/>
              </a:spcAft>
            </a:pPr>
            <a:endParaRPr lang="en-AU" sz="800" b="1" dirty="0">
              <a:solidFill>
                <a:schemeClr val="bg1"/>
              </a:solidFill>
            </a:endParaRPr>
          </a:p>
          <a:p>
            <a:pPr algn="ctr">
              <a:spcAft>
                <a:spcPts val="1200"/>
              </a:spcAft>
            </a:pPr>
            <a:endParaRPr lang="en-AU" b="1" dirty="0" smtClean="0">
              <a:solidFill>
                <a:schemeClr val="bg1"/>
              </a:solidFill>
              <a:latin typeface="Georgia" pitchFamily="18" charset="0"/>
            </a:endParaRPr>
          </a:p>
          <a:p>
            <a:pPr algn="ctr">
              <a:spcAft>
                <a:spcPts val="1200"/>
              </a:spcAft>
            </a:pPr>
            <a:r>
              <a:rPr lang="en-AU" sz="5000" b="1" dirty="0" smtClean="0">
                <a:solidFill>
                  <a:schemeClr val="bg1"/>
                </a:solidFill>
                <a:latin typeface="Georgia" pitchFamily="18" charset="0"/>
              </a:rPr>
              <a:t>State of the Nation</a:t>
            </a:r>
          </a:p>
          <a:p>
            <a:pPr algn="ctr">
              <a:spcAft>
                <a:spcPts val="1200"/>
              </a:spcAft>
            </a:pPr>
            <a:endParaRPr lang="en-AU" sz="4800" b="1" dirty="0">
              <a:solidFill>
                <a:schemeClr val="bg1"/>
              </a:solidFill>
              <a:latin typeface="Georgia" pitchFamily="18" charset="0"/>
            </a:endParaRPr>
          </a:p>
          <a:p>
            <a:pPr algn="ctr">
              <a:spcAft>
                <a:spcPts val="1200"/>
              </a:spcAft>
            </a:pPr>
            <a:endParaRPr lang="en-AU" sz="1400" b="1" dirty="0" smtClean="0">
              <a:solidFill>
                <a:schemeClr val="bg1"/>
              </a:solidFill>
              <a:latin typeface="Georgia" pitchFamily="18" charset="0"/>
            </a:endParaRPr>
          </a:p>
          <a:p>
            <a:pPr algn="ctr">
              <a:spcAft>
                <a:spcPts val="1200"/>
              </a:spcAft>
            </a:pPr>
            <a:endParaRPr lang="en-US" sz="3500" dirty="0">
              <a:solidFill>
                <a:schemeClr val="bg1"/>
              </a:solidFill>
              <a:latin typeface="Georgia" pitchFamily="18" charset="0"/>
            </a:endParaRPr>
          </a:p>
        </p:txBody>
      </p:sp>
      <p:sp>
        <p:nvSpPr>
          <p:cNvPr id="5" name="Rectangle 4"/>
          <p:cNvSpPr/>
          <p:nvPr/>
        </p:nvSpPr>
        <p:spPr>
          <a:xfrm>
            <a:off x="0" y="0"/>
            <a:ext cx="9144000" cy="3046413"/>
          </a:xfrm>
          <a:prstGeom prst="rect">
            <a:avLst/>
          </a:prstGeom>
        </p:spPr>
        <p:txBody>
          <a:bodyPr>
            <a:spAutoFit/>
          </a:bodyPr>
          <a:lstStyle/>
          <a:p>
            <a:pPr algn="ctr">
              <a:defRPr/>
            </a:pPr>
            <a:r>
              <a:rPr lang="en-AU" sz="9600" b="1" dirty="0">
                <a:solidFill>
                  <a:schemeClr val="bg1"/>
                </a:solidFill>
                <a:latin typeface="Chiller" pitchFamily="82" charset="0"/>
              </a:rPr>
              <a:t>Risks &amp; Opportunities</a:t>
            </a:r>
            <a:r>
              <a:rPr lang="en-AU" sz="1600" b="1" dirty="0">
                <a:solidFill>
                  <a:schemeClr val="bg1"/>
                </a:solidFill>
                <a:latin typeface="Chiller" pitchFamily="82" charset="0"/>
              </a:rPr>
              <a:t/>
            </a:r>
            <a:br>
              <a:rPr lang="en-AU" sz="1600" b="1" dirty="0">
                <a:solidFill>
                  <a:schemeClr val="bg1"/>
                </a:solidFill>
                <a:latin typeface="Chiller" pitchFamily="82" charset="0"/>
              </a:rPr>
            </a:br>
            <a:r>
              <a:rPr lang="en-AU" sz="9600" b="1" dirty="0">
                <a:solidFill>
                  <a:srgbClr val="760016"/>
                </a:solidFill>
                <a:effectLst>
                  <a:outerShdw blurRad="38100" dist="38100" dir="2700000" algn="tl">
                    <a:srgbClr val="000000">
                      <a:alpha val="43137"/>
                    </a:srgbClr>
                  </a:outerShdw>
                </a:effectLst>
                <a:latin typeface="Chiller" pitchFamily="82" charset="0"/>
              </a:rPr>
              <a:t>A World in Ferment</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7" presetClass="entr" presetSubtype="4" fill="hold" grpId="0" nodeType="withEffect">
                                  <p:stCondLst>
                                    <p:cond delay="0"/>
                                  </p:stCondLst>
                                  <p:childTnLst>
                                    <p:set>
                                      <p:cBhvr>
                                        <p:cTn id="9" dur="1" fill="hold">
                                          <p:stCondLst>
                                            <p:cond delay="0"/>
                                          </p:stCondLst>
                                        </p:cTn>
                                        <p:tgtEl>
                                          <p:spTgt spid="20485"/>
                                        </p:tgtEl>
                                        <p:attrNameLst>
                                          <p:attrName>style.visibility</p:attrName>
                                        </p:attrNameLst>
                                      </p:cBhvr>
                                      <p:to>
                                        <p:strVal val="visible"/>
                                      </p:to>
                                    </p:set>
                                    <p:anim calcmode="lin" valueType="num">
                                      <p:cBhvr additive="base">
                                        <p:cTn id="10" dur="5000" fill="hold"/>
                                        <p:tgtEl>
                                          <p:spTgt spid="20485"/>
                                        </p:tgtEl>
                                        <p:attrNameLst>
                                          <p:attrName>ppt_x</p:attrName>
                                        </p:attrNameLst>
                                      </p:cBhvr>
                                      <p:tavLst>
                                        <p:tav tm="0">
                                          <p:val>
                                            <p:strVal val="#ppt_x"/>
                                          </p:val>
                                        </p:tav>
                                        <p:tav tm="100000">
                                          <p:val>
                                            <p:strVal val="#ppt_x"/>
                                          </p:val>
                                        </p:tav>
                                      </p:tavLst>
                                    </p:anim>
                                    <p:anim calcmode="lin" valueType="num">
                                      <p:cBhvr additive="base">
                                        <p:cTn id="11" dur="5000" fill="hold"/>
                                        <p:tgtEl>
                                          <p:spTgt spid="204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AU" dirty="0"/>
          </a:p>
        </p:txBody>
      </p:sp>
      <p:sp>
        <p:nvSpPr>
          <p:cNvPr id="4" name="Oval 3"/>
          <p:cNvSpPr/>
          <p:nvPr/>
        </p:nvSpPr>
        <p:spPr>
          <a:xfrm>
            <a:off x="611560" y="1628800"/>
            <a:ext cx="7776864" cy="2664296"/>
          </a:xfrm>
          <a:prstGeom prst="ellipse">
            <a:avLst/>
          </a:prstGeom>
          <a:solidFill>
            <a:srgbClr val="BFC5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200" dirty="0" smtClean="0">
              <a:latin typeface="Arial Rounded MT Bold" pitchFamily="34" charset="0"/>
              <a:hlinkClick r:id="rId2"/>
            </a:endParaRPr>
          </a:p>
          <a:p>
            <a:pPr algn="ctr"/>
            <a:r>
              <a:rPr lang="en-AU" sz="3200" dirty="0" smtClean="0">
                <a:latin typeface="Arial Rounded MT Bold" pitchFamily="34" charset="0"/>
                <a:hlinkClick r:id="rId2"/>
              </a:rPr>
              <a:t>Josephcamilleri.org</a:t>
            </a:r>
            <a:r>
              <a:rPr lang="en-AU" sz="3200" dirty="0" smtClean="0">
                <a:latin typeface="Arial Rounded MT Bold" pitchFamily="34" charset="0"/>
              </a:rPr>
              <a:t/>
            </a:r>
            <a:br>
              <a:rPr lang="en-AU" sz="3200" dirty="0" smtClean="0">
                <a:latin typeface="Arial Rounded MT Bold" pitchFamily="34" charset="0"/>
              </a:rPr>
            </a:br>
            <a:endParaRPr lang="en-AU" sz="3200" dirty="0">
              <a:latin typeface="Arial Rounded MT Bold" pitchFamily="34" charset="0"/>
            </a:endParaRPr>
          </a:p>
        </p:txBody>
      </p:sp>
      <p:sp>
        <p:nvSpPr>
          <p:cNvPr id="5" name="Title 4"/>
          <p:cNvSpPr>
            <a:spLocks noGrp="1"/>
          </p:cNvSpPr>
          <p:nvPr>
            <p:ph type="ctrTitle"/>
          </p:nvPr>
        </p:nvSpPr>
        <p:spPr>
          <a:xfrm>
            <a:off x="685800" y="3717032"/>
            <a:ext cx="7772400" cy="864096"/>
          </a:xfrm>
        </p:spPr>
        <p:txBody>
          <a:bodyPr/>
          <a:lstStyle/>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1008112"/>
          </a:xfrm>
          <a:solidFill>
            <a:schemeClr val="accent3">
              <a:lumMod val="60000"/>
              <a:lumOff val="40000"/>
            </a:schemeClr>
          </a:solidFill>
        </p:spPr>
        <p:txBody>
          <a:bodyPr>
            <a:normAutofit fontScale="90000"/>
          </a:bodyPr>
          <a:lstStyle/>
          <a:p>
            <a:r>
              <a:rPr lang="en-AU" dirty="0" smtClean="0">
                <a:solidFill>
                  <a:schemeClr val="accent3">
                    <a:lumMod val="50000"/>
                  </a:schemeClr>
                </a:solidFill>
                <a:latin typeface="Copperplate Gothic Bold" pitchFamily="34" charset="0"/>
              </a:rPr>
              <a:t>The Enigma that is Australia</a:t>
            </a:r>
            <a:endParaRPr lang="en-AU"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467544" y="1628800"/>
            <a:ext cx="8280920" cy="4680520"/>
          </a:xfrm>
        </p:spPr>
        <p:txBody>
          <a:bodyPr>
            <a:normAutofit/>
          </a:bodyPr>
          <a:lstStyle/>
          <a:p>
            <a:pPr marL="179388" indent="0">
              <a:spcBef>
                <a:spcPts val="0"/>
              </a:spcBef>
              <a:spcAft>
                <a:spcPts val="600"/>
              </a:spcAft>
              <a:buNone/>
            </a:pPr>
            <a:r>
              <a:rPr lang="en-AU" sz="2400" dirty="0" smtClean="0">
                <a:solidFill>
                  <a:srgbClr val="002060"/>
                </a:solidFill>
                <a:latin typeface="Arial Narrow" pitchFamily="34" charset="0"/>
              </a:rPr>
              <a:t>Speaking in October 1939, Churchill described Russia as</a:t>
            </a:r>
          </a:p>
          <a:p>
            <a:pPr marL="442913" indent="0">
              <a:spcBef>
                <a:spcPts val="0"/>
              </a:spcBef>
              <a:spcAft>
                <a:spcPts val="600"/>
              </a:spcAft>
              <a:buNone/>
            </a:pPr>
            <a:r>
              <a:rPr lang="en-AU" sz="2400" i="1" dirty="0" smtClean="0">
                <a:solidFill>
                  <a:srgbClr val="800000"/>
                </a:solidFill>
                <a:latin typeface="Arial Rounded MT Bold" pitchFamily="34" charset="0"/>
              </a:rPr>
              <a:t>“</a:t>
            </a:r>
            <a:r>
              <a:rPr lang="en-AU" sz="2400" i="1" dirty="0" smtClean="0">
                <a:solidFill>
                  <a:srgbClr val="800000"/>
                </a:solidFill>
                <a:latin typeface="Arial Narrow" pitchFamily="34" charset="0"/>
              </a:rPr>
              <a:t>a riddle wrapped in a mystery inside an enigma</a:t>
            </a:r>
            <a:r>
              <a:rPr lang="en-AU" sz="2400" i="1" dirty="0" smtClean="0">
                <a:solidFill>
                  <a:srgbClr val="800000"/>
                </a:solidFill>
                <a:latin typeface="Arial Rounded MT Bold" pitchFamily="34" charset="0"/>
              </a:rPr>
              <a:t>”</a:t>
            </a:r>
            <a:endParaRPr lang="en-AU" sz="2400" i="1" dirty="0" smtClean="0">
              <a:solidFill>
                <a:srgbClr val="800000"/>
              </a:solidFill>
              <a:latin typeface="Arial Narrow" pitchFamily="34" charset="0"/>
            </a:endParaRPr>
          </a:p>
          <a:p>
            <a:pPr marL="179388" indent="0">
              <a:spcBef>
                <a:spcPts val="0"/>
              </a:spcBef>
              <a:spcAft>
                <a:spcPts val="3000"/>
              </a:spcAft>
              <a:buNone/>
            </a:pPr>
            <a:r>
              <a:rPr lang="en-AU" sz="2400" dirty="0" smtClean="0">
                <a:solidFill>
                  <a:srgbClr val="002060"/>
                </a:solidFill>
                <a:latin typeface="Arial Narrow" pitchFamily="34" charset="0"/>
              </a:rPr>
              <a:t>An apt description of Australia.</a:t>
            </a:r>
          </a:p>
          <a:p>
            <a:pPr marL="179388" indent="0">
              <a:spcBef>
                <a:spcPts val="0"/>
              </a:spcBef>
              <a:spcAft>
                <a:spcPts val="600"/>
              </a:spcAft>
              <a:buNone/>
            </a:pPr>
            <a:r>
              <a:rPr lang="en-AU" sz="2400" dirty="0" smtClean="0">
                <a:solidFill>
                  <a:srgbClr val="002060"/>
                </a:solidFill>
                <a:latin typeface="Arial Narrow" pitchFamily="34" charset="0"/>
              </a:rPr>
              <a:t>Churchill went on to say:  </a:t>
            </a:r>
          </a:p>
          <a:p>
            <a:pPr marL="623888" indent="-84138">
              <a:spcBef>
                <a:spcPts val="0"/>
              </a:spcBef>
              <a:spcAft>
                <a:spcPts val="3000"/>
              </a:spcAft>
              <a:buNone/>
            </a:pPr>
            <a:r>
              <a:rPr lang="en-AU" sz="2400" i="1" dirty="0" smtClean="0">
                <a:solidFill>
                  <a:srgbClr val="800000"/>
                </a:solidFill>
                <a:latin typeface="Arial Rounded MT Bold" pitchFamily="34" charset="0"/>
              </a:rPr>
              <a:t>“ </a:t>
            </a:r>
            <a:r>
              <a:rPr lang="en-AU" sz="2400" i="1" dirty="0" smtClean="0">
                <a:solidFill>
                  <a:srgbClr val="800000"/>
                </a:solidFill>
                <a:latin typeface="Arial Narrow" pitchFamily="34" charset="0"/>
              </a:rPr>
              <a:t>But perhaps there is a key. That key is the Russian national interest</a:t>
            </a:r>
            <a:r>
              <a:rPr lang="en-AU" sz="2400" i="1" dirty="0" smtClean="0">
                <a:solidFill>
                  <a:srgbClr val="800000"/>
                </a:solidFill>
                <a:latin typeface="Arial Rounded MT Bold" pitchFamily="34" charset="0"/>
              </a:rPr>
              <a:t>”</a:t>
            </a:r>
            <a:endParaRPr lang="en-AU" sz="2400" dirty="0" smtClean="0">
              <a:solidFill>
                <a:srgbClr val="002060"/>
              </a:solidFill>
              <a:latin typeface="Arial Narrow" pitchFamily="34" charset="0"/>
            </a:endParaRPr>
          </a:p>
          <a:p>
            <a:pPr marL="179388" indent="0">
              <a:spcBef>
                <a:spcPts val="0"/>
              </a:spcBef>
              <a:spcAft>
                <a:spcPts val="3000"/>
              </a:spcAft>
              <a:buNone/>
            </a:pPr>
            <a:r>
              <a:rPr lang="en-AU" sz="2400" dirty="0" smtClean="0">
                <a:solidFill>
                  <a:srgbClr val="002060"/>
                </a:solidFill>
                <a:latin typeface="Arial Narrow" pitchFamily="34" charset="0"/>
              </a:rPr>
              <a:t>The national interest is certainly not the key to the Australian enigma.</a:t>
            </a:r>
          </a:p>
          <a:p>
            <a:pPr marL="179388" indent="0">
              <a:spcBef>
                <a:spcPts val="0"/>
              </a:spcBef>
              <a:spcAft>
                <a:spcPts val="1800"/>
              </a:spcAft>
              <a:buNone/>
            </a:pPr>
            <a:r>
              <a:rPr lang="en-AU" sz="2400" dirty="0" smtClean="0">
                <a:solidFill>
                  <a:srgbClr val="002060"/>
                </a:solidFill>
                <a:latin typeface="Arial Narrow" pitchFamily="34" charset="0"/>
              </a:rPr>
              <a:t>So where might we find the key?</a:t>
            </a:r>
          </a:p>
          <a:p>
            <a:pPr marL="179388" indent="0">
              <a:spcBef>
                <a:spcPts val="0"/>
              </a:spcBef>
              <a:spcAft>
                <a:spcPts val="600"/>
              </a:spcAft>
              <a:buNone/>
            </a:pPr>
            <a:endParaRPr lang="en-AU" sz="2400" dirty="0" smtClean="0">
              <a:solidFill>
                <a:srgbClr val="00206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anim calcmode="lin" valueType="num">
                                      <p:cBhvr>
                                        <p:cTn id="3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2000"/>
                                        <p:tgtEl>
                                          <p:spTgt spid="3">
                                            <p:txEl>
                                              <p:pRg st="4" end="4"/>
                                            </p:txEl>
                                          </p:spTgt>
                                        </p:tgtEl>
                                      </p:cBhvr>
                                    </p:animEffect>
                                    <p:anim calcmode="lin" valueType="num">
                                      <p:cBhvr>
                                        <p:cTn id="3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2000"/>
                                        <p:tgtEl>
                                          <p:spTgt spid="3">
                                            <p:txEl>
                                              <p:pRg st="5" end="5"/>
                                            </p:txEl>
                                          </p:spTgt>
                                        </p:tgtEl>
                                      </p:cBhvr>
                                    </p:animEffect>
                                    <p:anim calcmode="lin" valueType="num">
                                      <p:cBhvr>
                                        <p:cTn id="46"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2000"/>
                                        <p:tgtEl>
                                          <p:spTgt spid="3">
                                            <p:txEl>
                                              <p:pRg st="6" end="6"/>
                                            </p:txEl>
                                          </p:spTgt>
                                        </p:tgtEl>
                                      </p:cBhvr>
                                    </p:animEffect>
                                    <p:anim calcmode="lin" valueType="num">
                                      <p:cBhvr>
                                        <p:cTn id="5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1008112"/>
          </a:xfrm>
          <a:solidFill>
            <a:schemeClr val="accent3">
              <a:lumMod val="60000"/>
              <a:lumOff val="40000"/>
            </a:schemeClr>
          </a:solidFill>
        </p:spPr>
        <p:txBody>
          <a:bodyPr>
            <a:normAutofit fontScale="90000"/>
          </a:bodyPr>
          <a:lstStyle/>
          <a:p>
            <a:r>
              <a:rPr lang="en-AU" dirty="0" smtClean="0">
                <a:solidFill>
                  <a:schemeClr val="accent3">
                    <a:lumMod val="50000"/>
                  </a:schemeClr>
                </a:solidFill>
                <a:latin typeface="Copperplate Gothic Bold" pitchFamily="34" charset="0"/>
              </a:rPr>
              <a:t>The Enigma that is Australia</a:t>
            </a:r>
            <a:endParaRPr lang="en-AU"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323528" y="1340768"/>
            <a:ext cx="8568952" cy="5517232"/>
          </a:xfrm>
        </p:spPr>
        <p:txBody>
          <a:bodyPr>
            <a:normAutofit fontScale="92500" lnSpcReduction="10000"/>
          </a:bodyPr>
          <a:lstStyle/>
          <a:p>
            <a:pPr marL="179388" indent="0">
              <a:spcBef>
                <a:spcPts val="0"/>
              </a:spcBef>
              <a:spcAft>
                <a:spcPts val="1800"/>
              </a:spcAft>
              <a:buClr>
                <a:srgbClr val="A50021"/>
              </a:buClr>
              <a:buNone/>
            </a:pPr>
            <a:r>
              <a:rPr lang="en-AU" sz="2800" dirty="0" smtClean="0">
                <a:solidFill>
                  <a:srgbClr val="002060"/>
                </a:solidFill>
                <a:latin typeface="Arial Narrow" pitchFamily="34" charset="0"/>
              </a:rPr>
              <a:t>Different writers have pointed to different keys: </a:t>
            </a:r>
          </a:p>
          <a:p>
            <a:pPr marL="623888" indent="-444500">
              <a:spcBef>
                <a:spcPts val="0"/>
              </a:spcBef>
              <a:spcAft>
                <a:spcPts val="1800"/>
              </a:spcAft>
              <a:buClr>
                <a:srgbClr val="A50021"/>
              </a:buClr>
              <a:buFont typeface="Wingdings" pitchFamily="2" charset="2"/>
              <a:buChar char="Ø"/>
            </a:pPr>
            <a:r>
              <a:rPr lang="en-AU" sz="2800" dirty="0" smtClean="0">
                <a:solidFill>
                  <a:srgbClr val="A50021"/>
                </a:solidFill>
                <a:latin typeface="Arial Narrow" pitchFamily="34" charset="0"/>
              </a:rPr>
              <a:t>Distance and isolation</a:t>
            </a:r>
            <a:r>
              <a:rPr lang="en-AU" sz="2400" dirty="0" smtClean="0">
                <a:solidFill>
                  <a:srgbClr val="002060"/>
                </a:solidFill>
                <a:latin typeface="Arial Narrow" pitchFamily="34" charset="0"/>
              </a:rPr>
              <a:t>	</a:t>
            </a:r>
            <a:r>
              <a:rPr lang="en-AU" sz="2400" dirty="0" smtClean="0"/>
              <a:t> 		</a:t>
            </a:r>
          </a:p>
          <a:p>
            <a:pPr marL="623888" indent="-444500">
              <a:spcBef>
                <a:spcPts val="0"/>
              </a:spcBef>
              <a:spcAft>
                <a:spcPts val="600"/>
              </a:spcAft>
              <a:buNone/>
            </a:pPr>
            <a:r>
              <a:rPr lang="en-AU" sz="2400" dirty="0" smtClean="0"/>
              <a:t>			</a:t>
            </a:r>
            <a:r>
              <a:rPr lang="en-AU" sz="2600" dirty="0" smtClean="0">
                <a:solidFill>
                  <a:srgbClr val="002060"/>
                </a:solidFill>
                <a:latin typeface="Arial Narrow" pitchFamily="34" charset="0"/>
              </a:rPr>
              <a:t>Geoffrey Blainey </a:t>
            </a:r>
            <a:r>
              <a:rPr lang="en-AU" sz="2600" b="1" i="1" dirty="0" smtClean="0">
                <a:solidFill>
                  <a:srgbClr val="002060"/>
                </a:solidFill>
                <a:latin typeface="Arial Narrow" pitchFamily="34" charset="0"/>
              </a:rPr>
              <a:t>The Tyranny of Distance</a:t>
            </a:r>
            <a:r>
              <a:rPr lang="en-AU" sz="2600" i="1" dirty="0" smtClean="0">
                <a:solidFill>
                  <a:srgbClr val="002060"/>
                </a:solidFill>
                <a:latin typeface="Arial Narrow" pitchFamily="34" charset="0"/>
              </a:rPr>
              <a:t>: How 			Distance Shaped Australia's History (1966)</a:t>
            </a:r>
          </a:p>
          <a:p>
            <a:pPr marL="623888" indent="-444500">
              <a:spcBef>
                <a:spcPts val="0"/>
              </a:spcBef>
              <a:spcAft>
                <a:spcPts val="1800"/>
              </a:spcAft>
              <a:buNone/>
            </a:pPr>
            <a:endParaRPr lang="en-AU" sz="2600" i="1" dirty="0" smtClean="0">
              <a:solidFill>
                <a:srgbClr val="002060"/>
              </a:solidFill>
              <a:latin typeface="Arial Narrow" pitchFamily="34" charset="0"/>
            </a:endParaRPr>
          </a:p>
          <a:p>
            <a:pPr marL="623888" indent="-444500">
              <a:spcBef>
                <a:spcPts val="0"/>
              </a:spcBef>
              <a:spcAft>
                <a:spcPts val="600"/>
              </a:spcAft>
              <a:buClr>
                <a:srgbClr val="A50021"/>
              </a:buClr>
              <a:buFont typeface="Wingdings" pitchFamily="2" charset="2"/>
              <a:buChar char="Ø"/>
            </a:pPr>
            <a:r>
              <a:rPr lang="en-AU" sz="2800" dirty="0" smtClean="0">
                <a:solidFill>
                  <a:srgbClr val="A50021"/>
                </a:solidFill>
                <a:latin typeface="Arial Narrow" pitchFamily="34" charset="0"/>
              </a:rPr>
              <a:t>Mediocrity and parochialism </a:t>
            </a:r>
            <a:r>
              <a:rPr lang="en-AU" sz="2600" dirty="0" smtClean="0">
                <a:solidFill>
                  <a:srgbClr val="A50021"/>
                </a:solidFill>
                <a:latin typeface="Arial Narrow" pitchFamily="34" charset="0"/>
              </a:rPr>
              <a:t>   </a:t>
            </a:r>
            <a:r>
              <a:rPr lang="en-AU" sz="2600" dirty="0" smtClean="0">
                <a:solidFill>
                  <a:srgbClr val="002060"/>
                </a:solidFill>
                <a:latin typeface="Arial Narrow" pitchFamily="34" charset="0"/>
              </a:rPr>
              <a:t>         </a:t>
            </a:r>
          </a:p>
          <a:p>
            <a:pPr marL="623888" indent="-444500">
              <a:spcBef>
                <a:spcPts val="600"/>
              </a:spcBef>
              <a:spcAft>
                <a:spcPts val="600"/>
              </a:spcAft>
              <a:buClr>
                <a:srgbClr val="A50021"/>
              </a:buClr>
              <a:buNone/>
            </a:pPr>
            <a:r>
              <a:rPr lang="en-AU" sz="2600" dirty="0" smtClean="0">
                <a:solidFill>
                  <a:srgbClr val="002060"/>
                </a:solidFill>
                <a:latin typeface="Arial Narrow" pitchFamily="34" charset="0"/>
              </a:rPr>
              <a:t>			Donald Horne </a:t>
            </a:r>
            <a:r>
              <a:rPr lang="en-AU" sz="2600" b="1" i="1" dirty="0" smtClean="0">
                <a:solidFill>
                  <a:srgbClr val="002060"/>
                </a:solidFill>
                <a:latin typeface="Arial Narrow" pitchFamily="34" charset="0"/>
              </a:rPr>
              <a:t>The Lucky Country </a:t>
            </a:r>
            <a:r>
              <a:rPr lang="en-AU" sz="2600" dirty="0" smtClean="0">
                <a:solidFill>
                  <a:srgbClr val="002060"/>
                </a:solidFill>
                <a:latin typeface="Arial Narrow" pitchFamily="34" charset="0"/>
              </a:rPr>
              <a:t>(1966) </a:t>
            </a:r>
          </a:p>
          <a:p>
            <a:pPr marL="623888" indent="0">
              <a:lnSpc>
                <a:spcPct val="110000"/>
              </a:lnSpc>
              <a:spcBef>
                <a:spcPts val="0"/>
              </a:spcBef>
              <a:buClr>
                <a:srgbClr val="A50021"/>
              </a:buClr>
              <a:buNone/>
            </a:pPr>
            <a:r>
              <a:rPr lang="en-AU" sz="2600" dirty="0" smtClean="0">
                <a:latin typeface="Arial Narrow" pitchFamily="34" charset="0"/>
              </a:rPr>
              <a:t>		</a:t>
            </a:r>
            <a:r>
              <a:rPr lang="en-AU" sz="2600" b="1" dirty="0" smtClean="0">
                <a:solidFill>
                  <a:srgbClr val="663300"/>
                </a:solidFill>
                <a:latin typeface="Arial Rounded MT Bold" pitchFamily="34" charset="0"/>
              </a:rPr>
              <a:t>“</a:t>
            </a:r>
            <a:r>
              <a:rPr lang="en-AU" sz="2600" i="1" dirty="0" smtClean="0">
                <a:solidFill>
                  <a:srgbClr val="663300"/>
                </a:solidFill>
                <a:latin typeface="Arial Narrow" pitchFamily="34" charset="0"/>
              </a:rPr>
              <a:t>Australia is a lucky country run mainly by second rate 			people who share its luck. It lives on other people’s 			ideas, and, although its ordinary people are adaptable, most of  its leaders (in all fields) so lack curiosity about the events that surround them that they are often taken by surprise</a:t>
            </a:r>
            <a:r>
              <a:rPr lang="en-AU" sz="2600" dirty="0" smtClean="0">
                <a:solidFill>
                  <a:srgbClr val="663300"/>
                </a:solidFill>
                <a:latin typeface="Arial Narrow" pitchFamily="34" charset="0"/>
              </a:rPr>
              <a:t>.</a:t>
            </a:r>
            <a:r>
              <a:rPr lang="en-AU" sz="2600" b="1" dirty="0" smtClean="0">
                <a:solidFill>
                  <a:srgbClr val="663300"/>
                </a:solidFill>
                <a:latin typeface="Arial Rounded MT Bold" pitchFamily="34" charset="0"/>
              </a:rPr>
              <a:t>”</a:t>
            </a:r>
            <a:endParaRPr lang="en-AU" sz="2600" b="1" dirty="0" smtClean="0">
              <a:solidFill>
                <a:srgbClr val="663300"/>
              </a:solidFill>
              <a:latin typeface="Arial Narrow" pitchFamily="34" charset="0"/>
            </a:endParaRPr>
          </a:p>
          <a:p>
            <a:pPr marL="623888" indent="-444500">
              <a:spcBef>
                <a:spcPts val="0"/>
              </a:spcBef>
              <a:spcAft>
                <a:spcPts val="600"/>
              </a:spcAft>
              <a:buClr>
                <a:srgbClr val="A50021"/>
              </a:buClr>
              <a:buNone/>
            </a:pPr>
            <a:endParaRPr lang="en-AU" sz="2400" dirty="0" smtClean="0">
              <a:latin typeface="Arial Narrow" pitchFamily="34" charset="0"/>
            </a:endParaRPr>
          </a:p>
        </p:txBody>
      </p:sp>
      <p:pic>
        <p:nvPicPr>
          <p:cNvPr id="6" name="Picture 5" descr="Front Cover"/>
          <p:cNvPicPr/>
          <p:nvPr/>
        </p:nvPicPr>
        <p:blipFill>
          <a:blip r:embed="rId2" cstate="print"/>
          <a:srcRect/>
          <a:stretch>
            <a:fillRect/>
          </a:stretch>
        </p:blipFill>
        <p:spPr bwMode="auto">
          <a:xfrm>
            <a:off x="1043608" y="4365104"/>
            <a:ext cx="1008112" cy="1440160"/>
          </a:xfrm>
          <a:prstGeom prst="rect">
            <a:avLst/>
          </a:prstGeom>
          <a:noFill/>
          <a:ln w="9525">
            <a:noFill/>
            <a:miter lim="800000"/>
            <a:headEnd/>
            <a:tailEnd/>
          </a:ln>
        </p:spPr>
      </p:pic>
      <p:pic>
        <p:nvPicPr>
          <p:cNvPr id="7" name="Picture 6" descr="Front Cover"/>
          <p:cNvPicPr/>
          <p:nvPr/>
        </p:nvPicPr>
        <p:blipFill>
          <a:blip r:embed="rId3" cstate="print">
            <a:lum bright="7000" contrast="13000"/>
          </a:blip>
          <a:srcRect/>
          <a:stretch>
            <a:fillRect/>
          </a:stretch>
        </p:blipFill>
        <p:spPr bwMode="auto">
          <a:xfrm>
            <a:off x="1043608" y="2420888"/>
            <a:ext cx="1008112" cy="1228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par>
                          <p:cTn id="27" fill="hold">
                            <p:stCondLst>
                              <p:cond delay="4000"/>
                            </p:stCondLst>
                            <p:childTnLst>
                              <p:par>
                                <p:cTn id="28" presetID="42" presetClass="entr" presetSubtype="0" fill="hold"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10" presetClass="entr" presetSubtype="0"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2000"/>
                                        <p:tgtEl>
                                          <p:spTgt spid="6"/>
                                        </p:tgtEl>
                                      </p:cBhvr>
                                    </p:animEffect>
                                  </p:childTnLst>
                                </p:cTn>
                              </p:par>
                            </p:childTnLst>
                          </p:cTn>
                        </p:par>
                        <p:par>
                          <p:cTn id="44" fill="hold">
                            <p:stCondLst>
                              <p:cond delay="4000"/>
                            </p:stCondLst>
                            <p:childTnLst>
                              <p:par>
                                <p:cTn id="45" presetID="42" presetClass="entr" presetSubtype="0" fill="hold"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10" presetClass="entr" presetSubtype="0" fill="hold" nodeType="after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5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864096"/>
          </a:xfrm>
          <a:solidFill>
            <a:schemeClr val="accent3">
              <a:lumMod val="60000"/>
              <a:lumOff val="40000"/>
            </a:schemeClr>
          </a:solidFill>
        </p:spPr>
        <p:txBody>
          <a:bodyPr>
            <a:normAutofit fontScale="90000"/>
          </a:bodyPr>
          <a:lstStyle/>
          <a:p>
            <a:r>
              <a:rPr lang="en-AU" dirty="0" smtClean="0">
                <a:solidFill>
                  <a:schemeClr val="accent3">
                    <a:lumMod val="50000"/>
                  </a:schemeClr>
                </a:solidFill>
                <a:latin typeface="Copperplate Gothic Bold" pitchFamily="34" charset="0"/>
              </a:rPr>
              <a:t>The Enigma that is Australia</a:t>
            </a:r>
            <a:endParaRPr lang="en-AU"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0" y="1268760"/>
            <a:ext cx="8892480" cy="5589240"/>
          </a:xfrm>
        </p:spPr>
        <p:txBody>
          <a:bodyPr>
            <a:normAutofit fontScale="25000" lnSpcReduction="20000"/>
          </a:bodyPr>
          <a:lstStyle/>
          <a:p>
            <a:pPr marL="623888" indent="-444500">
              <a:spcBef>
                <a:spcPts val="0"/>
              </a:spcBef>
              <a:spcAft>
                <a:spcPts val="600"/>
              </a:spcAft>
              <a:buClr>
                <a:srgbClr val="A50021"/>
              </a:buClr>
              <a:buFont typeface="Wingdings" pitchFamily="2" charset="2"/>
              <a:buChar char="Ø"/>
            </a:pPr>
            <a:r>
              <a:rPr lang="en-AU" sz="11200" dirty="0" smtClean="0">
                <a:solidFill>
                  <a:srgbClr val="A50021"/>
                </a:solidFill>
                <a:latin typeface="Arial Narrow" pitchFamily="34" charset="0"/>
              </a:rPr>
              <a:t>Fun and Games</a:t>
            </a:r>
            <a:r>
              <a:rPr lang="en-AU" sz="11200" dirty="0" smtClean="0">
                <a:latin typeface="Arial Narrow" pitchFamily="34" charset="0"/>
              </a:rPr>
              <a:t> </a:t>
            </a:r>
            <a:r>
              <a:rPr lang="en-AU" sz="11200" dirty="0" smtClean="0"/>
              <a:t>	</a:t>
            </a:r>
            <a:r>
              <a:rPr lang="en-AU" sz="2400" dirty="0" smtClean="0"/>
              <a:t>	</a:t>
            </a:r>
          </a:p>
          <a:p>
            <a:pPr marL="1884363" indent="0">
              <a:spcBef>
                <a:spcPts val="600"/>
              </a:spcBef>
              <a:spcAft>
                <a:spcPts val="600"/>
              </a:spcAft>
              <a:buNone/>
            </a:pPr>
            <a:r>
              <a:rPr lang="en-GB" sz="9600" dirty="0" smtClean="0">
                <a:solidFill>
                  <a:srgbClr val="002060"/>
                </a:solidFill>
                <a:latin typeface="Arial Narrow" pitchFamily="34" charset="0"/>
              </a:rPr>
              <a:t>David </a:t>
            </a:r>
            <a:r>
              <a:rPr lang="en-GB" sz="9600" dirty="0" err="1" smtClean="0">
                <a:solidFill>
                  <a:srgbClr val="002060"/>
                </a:solidFill>
                <a:latin typeface="Arial Narrow" pitchFamily="34" charset="0"/>
              </a:rPr>
              <a:t>Mosler</a:t>
            </a:r>
            <a:r>
              <a:rPr lang="en-GB" sz="9600" dirty="0" smtClean="0">
                <a:solidFill>
                  <a:srgbClr val="002060"/>
                </a:solidFill>
                <a:latin typeface="Arial Narrow" pitchFamily="34" charset="0"/>
              </a:rPr>
              <a:t> </a:t>
            </a:r>
            <a:r>
              <a:rPr lang="en-GB" sz="9600" b="1" i="1" dirty="0" smtClean="0">
                <a:solidFill>
                  <a:srgbClr val="002060"/>
                </a:solidFill>
                <a:latin typeface="Arial Narrow" pitchFamily="34" charset="0"/>
              </a:rPr>
              <a:t>Australia, the recreational society</a:t>
            </a:r>
            <a:r>
              <a:rPr lang="en-GB" sz="9600" i="1" dirty="0" smtClean="0">
                <a:solidFill>
                  <a:srgbClr val="002060"/>
                </a:solidFill>
                <a:latin typeface="Arial Narrow" pitchFamily="34" charset="0"/>
              </a:rPr>
              <a:t> </a:t>
            </a:r>
            <a:r>
              <a:rPr lang="en-GB" sz="9600" dirty="0" smtClean="0">
                <a:solidFill>
                  <a:srgbClr val="002060"/>
                </a:solidFill>
                <a:latin typeface="Arial Narrow" pitchFamily="34" charset="0"/>
              </a:rPr>
              <a:t>(2002)</a:t>
            </a:r>
          </a:p>
          <a:p>
            <a:pPr marL="1884363" indent="0">
              <a:lnSpc>
                <a:spcPct val="130000"/>
              </a:lnSpc>
              <a:spcBef>
                <a:spcPts val="0"/>
              </a:spcBef>
              <a:buNone/>
              <a:tabLst>
                <a:tab pos="8340725" algn="l"/>
              </a:tabLst>
            </a:pPr>
            <a:r>
              <a:rPr lang="en-AU" sz="8000" i="1" dirty="0" smtClean="0">
                <a:solidFill>
                  <a:srgbClr val="663300"/>
                </a:solidFill>
                <a:latin typeface="Arial Narrow" pitchFamily="34" charset="0"/>
              </a:rPr>
              <a:t>“</a:t>
            </a:r>
            <a:r>
              <a:rPr lang="en-AU" sz="9600" i="1" dirty="0" smtClean="0">
                <a:solidFill>
                  <a:srgbClr val="663300"/>
                </a:solidFill>
                <a:latin typeface="Arial Narrow" pitchFamily="34" charset="0"/>
              </a:rPr>
              <a:t>A recreational society is one that is dedicated to pleasure and hedonism and determined to maintain most of its population in an adolescent state. In a recreational </a:t>
            </a:r>
          </a:p>
          <a:p>
            <a:pPr marL="1884363" indent="-1344613">
              <a:lnSpc>
                <a:spcPct val="130000"/>
              </a:lnSpc>
              <a:spcBef>
                <a:spcPts val="0"/>
              </a:spcBef>
              <a:buNone/>
              <a:tabLst>
                <a:tab pos="8340725" algn="l"/>
              </a:tabLst>
            </a:pPr>
            <a:r>
              <a:rPr lang="en-AU" sz="9600" i="1" dirty="0" smtClean="0">
                <a:solidFill>
                  <a:srgbClr val="663300"/>
                </a:solidFill>
                <a:latin typeface="Arial Narrow" pitchFamily="34" charset="0"/>
              </a:rPr>
              <a:t>society, the basis of national policy formulation never confronts </a:t>
            </a:r>
          </a:p>
          <a:p>
            <a:pPr marL="623888" indent="0">
              <a:lnSpc>
                <a:spcPct val="130000"/>
              </a:lnSpc>
              <a:spcBef>
                <a:spcPts val="0"/>
              </a:spcBef>
              <a:buNone/>
              <a:tabLst>
                <a:tab pos="8340725" algn="l"/>
              </a:tabLst>
            </a:pPr>
            <a:r>
              <a:rPr lang="en-AU" sz="9600" i="1" dirty="0" smtClean="0">
                <a:solidFill>
                  <a:srgbClr val="663300"/>
                </a:solidFill>
                <a:latin typeface="Arial Narrow" pitchFamily="34" charset="0"/>
              </a:rPr>
              <a:t>directly issues of national independence: the economy, defence policy, national goals, and identity are kept within a dependency </a:t>
            </a:r>
            <a:r>
              <a:rPr lang="en-AU" sz="9600" i="1" smtClean="0">
                <a:solidFill>
                  <a:srgbClr val="663300"/>
                </a:solidFill>
                <a:latin typeface="Arial Narrow" pitchFamily="34" charset="0"/>
              </a:rPr>
              <a:t>framework.”</a:t>
            </a:r>
            <a:endParaRPr lang="en-AU" sz="9600" i="1" dirty="0" smtClean="0">
              <a:solidFill>
                <a:srgbClr val="663300"/>
              </a:solidFill>
              <a:latin typeface="Arial Narrow" pitchFamily="34" charset="0"/>
            </a:endParaRPr>
          </a:p>
          <a:p>
            <a:pPr marL="1884363" indent="0">
              <a:spcBef>
                <a:spcPts val="0"/>
              </a:spcBef>
              <a:buNone/>
              <a:tabLst>
                <a:tab pos="8340725" algn="l"/>
              </a:tabLst>
            </a:pPr>
            <a:endParaRPr lang="en-GB" sz="2200" b="1" dirty="0" smtClean="0">
              <a:solidFill>
                <a:srgbClr val="663300"/>
              </a:solidFill>
              <a:latin typeface="Arial Narrow" pitchFamily="34" charset="0"/>
            </a:endParaRPr>
          </a:p>
          <a:p>
            <a:pPr marL="623888" indent="-444500">
              <a:spcBef>
                <a:spcPts val="1800"/>
              </a:spcBef>
              <a:spcAft>
                <a:spcPts val="3000"/>
              </a:spcAft>
              <a:buClr>
                <a:srgbClr val="A50021"/>
              </a:buClr>
              <a:buFont typeface="Wingdings" pitchFamily="2" charset="2"/>
              <a:buChar char="Ø"/>
              <a:tabLst>
                <a:tab pos="623888" algn="l"/>
              </a:tabLst>
            </a:pPr>
            <a:r>
              <a:rPr lang="en-GB" sz="11200" dirty="0" smtClean="0">
                <a:solidFill>
                  <a:srgbClr val="A50021"/>
                </a:solidFill>
                <a:latin typeface="Arial Narrow" pitchFamily="34" charset="0"/>
              </a:rPr>
              <a:t>Fear</a:t>
            </a:r>
          </a:p>
          <a:p>
            <a:pPr marL="1884363" indent="-1704975">
              <a:spcBef>
                <a:spcPts val="1800"/>
              </a:spcBef>
              <a:spcAft>
                <a:spcPts val="3000"/>
              </a:spcAft>
              <a:buClr>
                <a:srgbClr val="A50021"/>
              </a:buClr>
              <a:buNone/>
              <a:tabLst>
                <a:tab pos="1884363" algn="l"/>
              </a:tabLst>
            </a:pPr>
            <a:r>
              <a:rPr lang="en-GB" sz="3400" dirty="0" smtClean="0">
                <a:solidFill>
                  <a:srgbClr val="002060"/>
                </a:solidFill>
                <a:latin typeface="Arial Narrow" pitchFamily="34" charset="0"/>
              </a:rPr>
              <a:t>	</a:t>
            </a:r>
            <a:r>
              <a:rPr lang="en-GB" sz="11200" dirty="0" smtClean="0">
                <a:solidFill>
                  <a:srgbClr val="002060"/>
                </a:solidFill>
                <a:latin typeface="Arial Narrow" pitchFamily="34" charset="0"/>
              </a:rPr>
              <a:t>Alan </a:t>
            </a:r>
            <a:r>
              <a:rPr lang="en-GB" sz="11200" dirty="0" err="1" smtClean="0">
                <a:solidFill>
                  <a:srgbClr val="002060"/>
                </a:solidFill>
                <a:latin typeface="Arial Narrow" pitchFamily="34" charset="0"/>
              </a:rPr>
              <a:t>Renouf</a:t>
            </a:r>
            <a:r>
              <a:rPr lang="en-GB" sz="11200" dirty="0" smtClean="0">
                <a:solidFill>
                  <a:srgbClr val="002060"/>
                </a:solidFill>
                <a:latin typeface="Arial Narrow" pitchFamily="34" charset="0"/>
              </a:rPr>
              <a:t> </a:t>
            </a:r>
            <a:r>
              <a:rPr lang="en-GB" sz="11200" b="1" i="1" dirty="0" smtClean="0">
                <a:solidFill>
                  <a:srgbClr val="002060"/>
                </a:solidFill>
                <a:latin typeface="Arial Narrow" pitchFamily="34" charset="0"/>
              </a:rPr>
              <a:t>The Frightened Country</a:t>
            </a:r>
            <a:r>
              <a:rPr lang="en-GB" sz="11200" dirty="0" smtClean="0">
                <a:solidFill>
                  <a:srgbClr val="002060"/>
                </a:solidFill>
                <a:latin typeface="Arial Narrow" pitchFamily="34" charset="0"/>
              </a:rPr>
              <a:t> (1979)</a:t>
            </a:r>
            <a:endParaRPr lang="en-GB" sz="11200" b="1" i="1" dirty="0" smtClean="0">
              <a:solidFill>
                <a:srgbClr val="002060"/>
              </a:solidFill>
              <a:latin typeface="Arial Narrow" pitchFamily="34" charset="0"/>
            </a:endParaRPr>
          </a:p>
          <a:p>
            <a:pPr marL="1884363" indent="-1704975">
              <a:spcBef>
                <a:spcPts val="0"/>
              </a:spcBef>
              <a:spcAft>
                <a:spcPts val="600"/>
              </a:spcAft>
              <a:buClr>
                <a:srgbClr val="A50021"/>
              </a:buClr>
              <a:buNone/>
            </a:pPr>
            <a:endParaRPr lang="en-GB" sz="3400" dirty="0" smtClean="0">
              <a:solidFill>
                <a:srgbClr val="002060"/>
              </a:solidFill>
              <a:latin typeface="Arial Narrow" pitchFamily="34" charset="0"/>
            </a:endParaRPr>
          </a:p>
        </p:txBody>
      </p:sp>
      <p:pic>
        <p:nvPicPr>
          <p:cNvPr id="8" name="Picture 7" descr="Front Cover"/>
          <p:cNvPicPr/>
          <p:nvPr/>
        </p:nvPicPr>
        <p:blipFill>
          <a:blip r:embed="rId2" cstate="print">
            <a:lum bright="11000" contrast="34000"/>
          </a:blip>
          <a:srcRect l="14062" r="7031" b="24868"/>
          <a:stretch>
            <a:fillRect/>
          </a:stretch>
        </p:blipFill>
        <p:spPr bwMode="auto">
          <a:xfrm>
            <a:off x="827584" y="1844824"/>
            <a:ext cx="936104" cy="1296144"/>
          </a:xfrm>
          <a:prstGeom prst="rect">
            <a:avLst/>
          </a:prstGeom>
          <a:noFill/>
          <a:ln w="9525">
            <a:noFill/>
            <a:miter lim="800000"/>
            <a:headEnd/>
            <a:tailEnd/>
          </a:ln>
        </p:spPr>
      </p:pic>
      <p:pic>
        <p:nvPicPr>
          <p:cNvPr id="10" name="Picture 9" descr="The Frightened Country: Renouf Alan"/>
          <p:cNvPicPr/>
          <p:nvPr/>
        </p:nvPicPr>
        <p:blipFill>
          <a:blip r:embed="rId3" cstate="print"/>
          <a:srcRect/>
          <a:stretch>
            <a:fillRect/>
          </a:stretch>
        </p:blipFill>
        <p:spPr bwMode="auto">
          <a:xfrm>
            <a:off x="755576" y="5373216"/>
            <a:ext cx="962025" cy="12961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10"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childTnLst>
                                </p:cTn>
                              </p:par>
                            </p:childTnLst>
                          </p:cTn>
                        </p:par>
                        <p:par>
                          <p:cTn id="20" fill="hold">
                            <p:stCondLst>
                              <p:cond delay="6000"/>
                            </p:stCondLst>
                            <p:childTnLst>
                              <p:par>
                                <p:cTn id="21" presetID="42" presetClass="entr" presetSubtype="0" fill="hold"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anim calcmode="lin" valueType="num">
                                      <p:cBhvr>
                                        <p:cTn id="2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8000"/>
                            </p:stCondLst>
                            <p:childTnLst>
                              <p:par>
                                <p:cTn id="27" presetID="42" presetClass="entr" presetSubtype="0" fill="hold"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0"/>
                                        <p:tgtEl>
                                          <p:spTgt spid="3">
                                            <p:txEl>
                                              <p:pRg st="2" end="2"/>
                                            </p:txEl>
                                          </p:spTgt>
                                        </p:tgtEl>
                                      </p:cBhvr>
                                    </p:animEffect>
                                    <p:anim calcmode="lin" valueType="num">
                                      <p:cBhvr>
                                        <p:cTn id="30"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5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13000"/>
                            </p:stCondLst>
                            <p:childTnLst>
                              <p:par>
                                <p:cTn id="33" presetID="42"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0"/>
                                        <p:tgtEl>
                                          <p:spTgt spid="3">
                                            <p:txEl>
                                              <p:pRg st="3" end="3"/>
                                            </p:txEl>
                                          </p:spTgt>
                                        </p:tgtEl>
                                      </p:cBhvr>
                                    </p:animEffect>
                                    <p:anim calcmode="lin" valueType="num">
                                      <p:cBhvr>
                                        <p:cTn id="36"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5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18000"/>
                            </p:stCondLst>
                            <p:childTnLst>
                              <p:par>
                                <p:cTn id="39" presetID="42" presetClass="entr" presetSubtype="0" fill="hold"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0"/>
                                        <p:tgtEl>
                                          <p:spTgt spid="3">
                                            <p:txEl>
                                              <p:pRg st="4" end="4"/>
                                            </p:txEl>
                                          </p:spTgt>
                                        </p:tgtEl>
                                      </p:cBhvr>
                                    </p:animEffect>
                                    <p:anim calcmode="lin" valueType="num">
                                      <p:cBhvr>
                                        <p:cTn id="42"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5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10" presetClass="entr" presetSubtype="0" fill="hold" nodeType="after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2000"/>
                                        <p:tgtEl>
                                          <p:spTgt spid="10"/>
                                        </p:tgtEl>
                                      </p:cBhvr>
                                    </p:animEffect>
                                  </p:childTnLst>
                                </p:cTn>
                              </p:par>
                            </p:childTnLst>
                          </p:cTn>
                        </p:par>
                        <p:par>
                          <p:cTn id="55" fill="hold">
                            <p:stCondLst>
                              <p:cond delay="3000"/>
                            </p:stCondLst>
                            <p:childTnLst>
                              <p:par>
                                <p:cTn id="56" presetID="42" presetClass="entr" presetSubtype="0" fill="hold" nodeType="after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fade">
                                      <p:cBhvr>
                                        <p:cTn id="58" dur="1000"/>
                                        <p:tgtEl>
                                          <p:spTgt spid="3">
                                            <p:txEl>
                                              <p:pRg st="7" end="7"/>
                                            </p:txEl>
                                          </p:spTgt>
                                        </p:tgtEl>
                                      </p:cBhvr>
                                    </p:animEffect>
                                    <p:anim calcmode="lin" valueType="num">
                                      <p:cBhvr>
                                        <p:cTn id="5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1008112"/>
          </a:xfrm>
          <a:solidFill>
            <a:schemeClr val="accent3">
              <a:lumMod val="60000"/>
              <a:lumOff val="40000"/>
            </a:schemeClr>
          </a:solidFill>
        </p:spPr>
        <p:txBody>
          <a:bodyPr>
            <a:normAutofit fontScale="90000"/>
          </a:bodyPr>
          <a:lstStyle/>
          <a:p>
            <a:r>
              <a:rPr lang="en-AU" dirty="0" smtClean="0">
                <a:solidFill>
                  <a:schemeClr val="accent3">
                    <a:lumMod val="50000"/>
                  </a:schemeClr>
                </a:solidFill>
                <a:latin typeface="Copperplate Gothic Bold" pitchFamily="34" charset="0"/>
              </a:rPr>
              <a:t>The Enigma that is Australia</a:t>
            </a:r>
            <a:endParaRPr lang="en-AU"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323528" y="1412776"/>
            <a:ext cx="8568952" cy="5256584"/>
          </a:xfrm>
        </p:spPr>
        <p:txBody>
          <a:bodyPr>
            <a:normAutofit fontScale="55000" lnSpcReduction="20000"/>
          </a:bodyPr>
          <a:lstStyle/>
          <a:p>
            <a:pPr marL="623888" indent="-444500">
              <a:spcBef>
                <a:spcPts val="1800"/>
              </a:spcBef>
              <a:spcAft>
                <a:spcPts val="3000"/>
              </a:spcAft>
              <a:buClr>
                <a:srgbClr val="A50021"/>
              </a:buClr>
              <a:buFont typeface="Wingdings" pitchFamily="2" charset="2"/>
              <a:buChar char="Ø"/>
              <a:tabLst>
                <a:tab pos="623888" algn="l"/>
              </a:tabLst>
            </a:pPr>
            <a:r>
              <a:rPr lang="en-GB" sz="5100" dirty="0" smtClean="0">
                <a:solidFill>
                  <a:srgbClr val="A50021"/>
                </a:solidFill>
                <a:latin typeface="Arial Narrow" pitchFamily="34" charset="0"/>
              </a:rPr>
              <a:t>Anxiety</a:t>
            </a:r>
            <a:endParaRPr lang="en-GB" sz="5100" dirty="0" smtClean="0">
              <a:solidFill>
                <a:srgbClr val="002060"/>
              </a:solidFill>
              <a:latin typeface="Arial Narrow" pitchFamily="34" charset="0"/>
            </a:endParaRPr>
          </a:p>
          <a:p>
            <a:pPr marL="1884363" indent="-1704975">
              <a:lnSpc>
                <a:spcPct val="120000"/>
              </a:lnSpc>
              <a:spcBef>
                <a:spcPts val="0"/>
              </a:spcBef>
              <a:spcAft>
                <a:spcPts val="3000"/>
              </a:spcAft>
              <a:buClr>
                <a:srgbClr val="A50021"/>
              </a:buClr>
              <a:buNone/>
            </a:pPr>
            <a:r>
              <a:rPr lang="en-GB" sz="3800" dirty="0" smtClean="0">
                <a:solidFill>
                  <a:srgbClr val="002060"/>
                </a:solidFill>
                <a:latin typeface="Arial Narrow" pitchFamily="34" charset="0"/>
              </a:rPr>
              <a:t>	</a:t>
            </a:r>
            <a:r>
              <a:rPr lang="en-GB" sz="4400" dirty="0" smtClean="0">
                <a:solidFill>
                  <a:srgbClr val="002060"/>
                </a:solidFill>
                <a:latin typeface="Arial Narrow" pitchFamily="34" charset="0"/>
              </a:rPr>
              <a:t>David Walker </a:t>
            </a:r>
            <a:r>
              <a:rPr lang="en-AU" sz="4400" b="1" i="1" dirty="0" smtClean="0">
                <a:solidFill>
                  <a:srgbClr val="002060"/>
                </a:solidFill>
                <a:latin typeface="Arial Narrow" pitchFamily="34" charset="0"/>
              </a:rPr>
              <a:t>Anxious Nation: </a:t>
            </a:r>
            <a:r>
              <a:rPr lang="en-AU" sz="4400" i="1" dirty="0" smtClean="0">
                <a:solidFill>
                  <a:srgbClr val="002060"/>
                </a:solidFill>
                <a:latin typeface="Arial Narrow" pitchFamily="34" charset="0"/>
              </a:rPr>
              <a:t>Australia and the Rise of Asia, 1850-1939 </a:t>
            </a:r>
            <a:r>
              <a:rPr lang="en-AU" sz="4400" dirty="0" smtClean="0">
                <a:solidFill>
                  <a:srgbClr val="002060"/>
                </a:solidFill>
                <a:latin typeface="Arial Narrow" pitchFamily="34" charset="0"/>
              </a:rPr>
              <a:t>(1999)</a:t>
            </a:r>
          </a:p>
          <a:p>
            <a:pPr marL="1884363" indent="-1704975">
              <a:lnSpc>
                <a:spcPct val="120000"/>
              </a:lnSpc>
              <a:spcBef>
                <a:spcPts val="0"/>
              </a:spcBef>
              <a:spcAft>
                <a:spcPts val="3000"/>
              </a:spcAft>
              <a:buClr>
                <a:srgbClr val="A50021"/>
              </a:buClr>
              <a:buNone/>
            </a:pPr>
            <a:endParaRPr lang="en-AU" sz="3800" dirty="0" smtClean="0">
              <a:solidFill>
                <a:srgbClr val="002060"/>
              </a:solidFill>
              <a:latin typeface="Arial Narrow" pitchFamily="34" charset="0"/>
            </a:endParaRPr>
          </a:p>
          <a:p>
            <a:pPr marL="623888" indent="-444500">
              <a:lnSpc>
                <a:spcPct val="120000"/>
              </a:lnSpc>
              <a:spcBef>
                <a:spcPts val="0"/>
              </a:spcBef>
              <a:spcAft>
                <a:spcPts val="3000"/>
              </a:spcAft>
              <a:buClr>
                <a:srgbClr val="A50021"/>
              </a:buClr>
              <a:buFont typeface="Wingdings" pitchFamily="2" charset="2"/>
              <a:buChar char="Ø"/>
            </a:pPr>
            <a:r>
              <a:rPr lang="en-GB" sz="5100" dirty="0" smtClean="0">
                <a:solidFill>
                  <a:srgbClr val="A50021"/>
                </a:solidFill>
                <a:latin typeface="Arial Narrow" pitchFamily="34" charset="0"/>
              </a:rPr>
              <a:t>Ambivalence / Racial Divide</a:t>
            </a:r>
          </a:p>
          <a:p>
            <a:pPr marL="1884363" indent="0">
              <a:lnSpc>
                <a:spcPct val="120000"/>
              </a:lnSpc>
              <a:buNone/>
            </a:pPr>
            <a:r>
              <a:rPr lang="en-GB" sz="4400" dirty="0" smtClean="0">
                <a:solidFill>
                  <a:srgbClr val="002060"/>
                </a:solidFill>
                <a:latin typeface="Arial Narrow" pitchFamily="34" charset="0"/>
              </a:rPr>
              <a:t>JV D'Cruz  </a:t>
            </a:r>
            <a:r>
              <a:rPr lang="en-AU" sz="4400" dirty="0" smtClean="0">
                <a:solidFill>
                  <a:srgbClr val="002060"/>
                </a:solidFill>
                <a:latin typeface="Arial Narrow" pitchFamily="34" charset="0"/>
              </a:rPr>
              <a:t>and </a:t>
            </a:r>
            <a:r>
              <a:rPr lang="en-GB" sz="4400" dirty="0" smtClean="0">
                <a:solidFill>
                  <a:srgbClr val="002060"/>
                </a:solidFill>
                <a:latin typeface="Arial Narrow" pitchFamily="34" charset="0"/>
              </a:rPr>
              <a:t>William Steele </a:t>
            </a:r>
            <a:r>
              <a:rPr lang="en-AU" sz="4400" b="1" i="1" dirty="0" smtClean="0">
                <a:solidFill>
                  <a:srgbClr val="002060"/>
                </a:solidFill>
                <a:latin typeface="Arial Narrow" pitchFamily="34" charset="0"/>
              </a:rPr>
              <a:t>Australia's Ambivalence towards Asia</a:t>
            </a:r>
            <a:r>
              <a:rPr lang="en-AU" sz="4400" b="1" dirty="0" smtClean="0">
                <a:solidFill>
                  <a:srgbClr val="002060"/>
                </a:solidFill>
                <a:latin typeface="Arial Narrow" pitchFamily="34" charset="0"/>
              </a:rPr>
              <a:t>: </a:t>
            </a:r>
            <a:r>
              <a:rPr lang="en-AU" sz="4400" dirty="0" smtClean="0">
                <a:solidFill>
                  <a:srgbClr val="002060"/>
                </a:solidFill>
                <a:latin typeface="Arial Narrow" pitchFamily="34" charset="0"/>
              </a:rPr>
              <a:t>Politics, Neo/Post-Colonialism, and Fact/Fiction (2003)</a:t>
            </a:r>
            <a:endParaRPr lang="en-GB" sz="4400" dirty="0" smtClean="0">
              <a:solidFill>
                <a:srgbClr val="002060"/>
              </a:solidFill>
              <a:latin typeface="Arial Narrow" pitchFamily="34" charset="0"/>
            </a:endParaRPr>
          </a:p>
          <a:p>
            <a:pPr marL="1884363" indent="-1704975">
              <a:spcBef>
                <a:spcPts val="0"/>
              </a:spcBef>
              <a:spcAft>
                <a:spcPts val="3000"/>
              </a:spcAft>
              <a:buClr>
                <a:srgbClr val="A50021"/>
              </a:buClr>
              <a:buNone/>
            </a:pPr>
            <a:r>
              <a:rPr lang="en-AU" sz="3400" dirty="0" smtClean="0">
                <a:solidFill>
                  <a:srgbClr val="002060"/>
                </a:solidFill>
                <a:latin typeface="Arial Narrow" pitchFamily="34" charset="0"/>
              </a:rPr>
              <a:t>			</a:t>
            </a:r>
            <a:endParaRPr lang="en-AU" sz="3400" dirty="0" smtClean="0">
              <a:latin typeface="Arial Narrow" pitchFamily="34" charset="0"/>
            </a:endParaRPr>
          </a:p>
        </p:txBody>
      </p:sp>
      <p:pic>
        <p:nvPicPr>
          <p:cNvPr id="9" name="Picture 8" descr="Front Cover"/>
          <p:cNvPicPr/>
          <p:nvPr/>
        </p:nvPicPr>
        <p:blipFill>
          <a:blip r:embed="rId2" cstate="print"/>
          <a:srcRect/>
          <a:stretch>
            <a:fillRect/>
          </a:stretch>
        </p:blipFill>
        <p:spPr bwMode="auto">
          <a:xfrm>
            <a:off x="1115616" y="2060848"/>
            <a:ext cx="961292" cy="1420366"/>
          </a:xfrm>
          <a:prstGeom prst="rect">
            <a:avLst/>
          </a:prstGeom>
          <a:noFill/>
          <a:ln w="9525">
            <a:noFill/>
            <a:miter lim="800000"/>
            <a:headEnd/>
            <a:tailEnd/>
          </a:ln>
        </p:spPr>
      </p:pic>
      <p:pic>
        <p:nvPicPr>
          <p:cNvPr id="7" name="Picture 6" descr="http://ecx.images-amazon.com/images/I/41EEZ8GZWJL._SX329_BO1,204,203,200_.jpg"/>
          <p:cNvPicPr/>
          <p:nvPr/>
        </p:nvPicPr>
        <p:blipFill>
          <a:blip r:embed="rId3" cstate="print">
            <a:lum bright="12000" contrast="32000"/>
          </a:blip>
          <a:srcRect/>
          <a:stretch>
            <a:fillRect/>
          </a:stretch>
        </p:blipFill>
        <p:spPr bwMode="auto">
          <a:xfrm>
            <a:off x="1043608" y="4653136"/>
            <a:ext cx="1104900" cy="158224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childTnLst>
                                </p:cTn>
                              </p:par>
                            </p:childTnLst>
                          </p:cTn>
                        </p:par>
                        <p:par>
                          <p:cTn id="20" fill="hold">
                            <p:stCondLst>
                              <p:cond delay="5000"/>
                            </p:stCondLst>
                            <p:childTnLst>
                              <p:par>
                                <p:cTn id="21" presetID="42" presetClass="entr" presetSubtype="0" fill="hold"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2000"/>
                                        <p:tgtEl>
                                          <p:spTgt spid="7"/>
                                        </p:tgtEl>
                                      </p:cBhvr>
                                    </p:animEffect>
                                  </p:childTnLst>
                                </p:cTn>
                              </p:par>
                            </p:childTnLst>
                          </p:cTn>
                        </p:par>
                        <p:par>
                          <p:cTn id="37" fill="hold">
                            <p:stCondLst>
                              <p:cond delay="3000"/>
                            </p:stCondLst>
                            <p:childTnLst>
                              <p:par>
                                <p:cTn id="38" presetID="42" presetClass="entr" presetSubtype="0" fill="hold" nodeType="after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720080"/>
          </a:xfrm>
          <a:solidFill>
            <a:schemeClr val="accent3">
              <a:lumMod val="60000"/>
              <a:lumOff val="40000"/>
            </a:schemeClr>
          </a:solidFill>
        </p:spPr>
        <p:txBody>
          <a:bodyPr>
            <a:normAutofit/>
          </a:bodyPr>
          <a:lstStyle/>
          <a:p>
            <a:r>
              <a:rPr lang="en-AU" sz="3200" dirty="0" smtClean="0">
                <a:solidFill>
                  <a:schemeClr val="accent3">
                    <a:lumMod val="50000"/>
                  </a:schemeClr>
                </a:solidFill>
                <a:latin typeface="Copperplate Gothic Bold" pitchFamily="34" charset="0"/>
              </a:rPr>
              <a:t>Australia: A Progressive Nation</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0" y="980728"/>
            <a:ext cx="9144000" cy="5877272"/>
          </a:xfrm>
        </p:spPr>
        <p:txBody>
          <a:bodyPr>
            <a:noAutofit/>
          </a:bodyPr>
          <a:lstStyle/>
          <a:p>
            <a:pPr>
              <a:lnSpc>
                <a:spcPct val="120000"/>
              </a:lnSpc>
              <a:spcBef>
                <a:spcPts val="0"/>
              </a:spcBef>
              <a:spcAft>
                <a:spcPts val="900"/>
              </a:spcAft>
              <a:buNone/>
            </a:pPr>
            <a:r>
              <a:rPr lang="en-AU" sz="2800" b="1" dirty="0" smtClean="0">
                <a:solidFill>
                  <a:srgbClr val="A50021"/>
                </a:solidFill>
                <a:latin typeface="Arial Narrow" pitchFamily="34" charset="0"/>
              </a:rPr>
              <a:t>Social and economic reforms: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first Trades &amp; Labour Council is formed in New South Wales (1871).</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first comprehensive legislation on working conditions is enacted (1896).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Early Closing Act restricts the length of working hours (1899).</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Truck Act 1900 requires the payment of wages in money, and prohibits employers from influencing how employees spent wages.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Industrial Arbitration Act, the first 'modern' industrial relations statute, comes into force in December 1901.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A basic or minimum wage is set for male employees (1907).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Wages Boards are created to set pay and conditions across all industries.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The Eight Hours Act creates a standard 48 hour working week (1916). </a:t>
            </a:r>
          </a:p>
          <a:p>
            <a:pPr marL="539750" indent="-539750">
              <a:lnSpc>
                <a:spcPct val="120000"/>
              </a:lnSpc>
              <a:spcBef>
                <a:spcPts val="0"/>
              </a:spcBef>
              <a:spcAft>
                <a:spcPts val="700"/>
              </a:spcAft>
              <a:buClr>
                <a:srgbClr val="A50021"/>
              </a:buClr>
              <a:buFont typeface="Wingdings" pitchFamily="2" charset="2"/>
              <a:buChar char="v"/>
            </a:pPr>
            <a:r>
              <a:rPr lang="en-AU" sz="2250" dirty="0" smtClean="0">
                <a:solidFill>
                  <a:srgbClr val="002060"/>
                </a:solidFill>
                <a:latin typeface="Arial Narrow" pitchFamily="34" charset="0"/>
              </a:rPr>
              <a:t>A basic female wage is established (1919</a:t>
            </a:r>
            <a:r>
              <a:rPr lang="en-AU" sz="2250" dirty="0" smtClean="0">
                <a:latin typeface="Arial Narrow"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2000"/>
                                        <p:tgtEl>
                                          <p:spTgt spid="3">
                                            <p:txEl>
                                              <p:pRg st="5" end="5"/>
                                            </p:txEl>
                                          </p:spTgt>
                                        </p:tgtEl>
                                      </p:cBhvr>
                                    </p:animEffect>
                                    <p:anim calcmode="lin" valueType="num">
                                      <p:cBhvr>
                                        <p:cTn id="44"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42" presetClass="entr" presetSubtype="0" fill="hold"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2000"/>
                                        <p:tgtEl>
                                          <p:spTgt spid="3">
                                            <p:txEl>
                                              <p:pRg st="7" end="7"/>
                                            </p:txEl>
                                          </p:spTgt>
                                        </p:tgtEl>
                                      </p:cBhvr>
                                    </p:animEffect>
                                    <p:anim calcmode="lin" valueType="num">
                                      <p:cBhvr>
                                        <p:cTn id="56"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18000"/>
                            </p:stCondLst>
                            <p:childTnLst>
                              <p:par>
                                <p:cTn id="59" presetID="42" presetClass="entr" presetSubtype="0" fill="hold"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2000"/>
                                        <p:tgtEl>
                                          <p:spTgt spid="3">
                                            <p:txEl>
                                              <p:pRg st="8" end="8"/>
                                            </p:txEl>
                                          </p:spTgt>
                                        </p:tgtEl>
                                      </p:cBhvr>
                                    </p:animEffect>
                                    <p:anim calcmode="lin" valueType="num">
                                      <p:cBhvr>
                                        <p:cTn id="6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4" fill="hold">
                            <p:stCondLst>
                              <p:cond delay="20000"/>
                            </p:stCondLst>
                            <p:childTnLst>
                              <p:par>
                                <p:cTn id="65" presetID="42" presetClass="entr" presetSubtype="0" fill="hold" nodeType="after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2000"/>
                                        <p:tgtEl>
                                          <p:spTgt spid="3">
                                            <p:txEl>
                                              <p:pRg st="9" end="9"/>
                                            </p:txEl>
                                          </p:spTgt>
                                        </p:tgtEl>
                                      </p:cBhvr>
                                    </p:animEffect>
                                    <p:anim calcmode="lin" valueType="num">
                                      <p:cBhvr>
                                        <p:cTn id="68"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2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864096"/>
          </a:xfrm>
          <a:solidFill>
            <a:schemeClr val="accent3">
              <a:lumMod val="60000"/>
              <a:lumOff val="40000"/>
            </a:schemeClr>
          </a:solidFill>
        </p:spPr>
        <p:txBody>
          <a:bodyPr>
            <a:normAutofit/>
          </a:bodyPr>
          <a:lstStyle/>
          <a:p>
            <a:r>
              <a:rPr lang="en-AU" sz="3200" dirty="0" smtClean="0">
                <a:solidFill>
                  <a:schemeClr val="accent3">
                    <a:lumMod val="50000"/>
                  </a:schemeClr>
                </a:solidFill>
                <a:latin typeface="Copperplate Gothic Bold" pitchFamily="34" charset="0"/>
              </a:rPr>
              <a:t>Australia: A Progressive Nation</a:t>
            </a:r>
            <a:endParaRPr lang="en-AU" sz="3200" dirty="0">
              <a:solidFill>
                <a:schemeClr val="accent3">
                  <a:lumMod val="50000"/>
                </a:schemeClr>
              </a:solidFill>
              <a:latin typeface="Copperplate Gothic Bold" pitchFamily="34" charset="0"/>
            </a:endParaRPr>
          </a:p>
        </p:txBody>
      </p:sp>
      <p:sp>
        <p:nvSpPr>
          <p:cNvPr id="3" name="Content Placeholder 2"/>
          <p:cNvSpPr>
            <a:spLocks noGrp="1"/>
          </p:cNvSpPr>
          <p:nvPr>
            <p:ph idx="1"/>
          </p:nvPr>
        </p:nvSpPr>
        <p:spPr>
          <a:xfrm>
            <a:off x="323528" y="1340768"/>
            <a:ext cx="8568952" cy="5328592"/>
          </a:xfrm>
        </p:spPr>
        <p:txBody>
          <a:bodyPr>
            <a:normAutofit fontScale="70000" lnSpcReduction="20000"/>
          </a:bodyPr>
          <a:lstStyle/>
          <a:p>
            <a:pPr>
              <a:lnSpc>
                <a:spcPct val="120000"/>
              </a:lnSpc>
              <a:spcBef>
                <a:spcPts val="0"/>
              </a:spcBef>
              <a:spcAft>
                <a:spcPts val="1800"/>
              </a:spcAft>
              <a:buNone/>
            </a:pPr>
            <a:r>
              <a:rPr lang="en-AU" sz="4000" b="1" dirty="0" smtClean="0">
                <a:solidFill>
                  <a:srgbClr val="A50021"/>
                </a:solidFill>
                <a:latin typeface="Arial Narrow" pitchFamily="34" charset="0"/>
              </a:rPr>
              <a:t>Political Reforms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In 1843 the first colony-wide election is held in New South Wales followed by Victoria, Tasmania and South Australia in 1851.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In 1894 South Australia gives women the vote and the right to stand for parliament.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The Australian Senate is the first popularly upper house in the world.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In 1902 women gain the right to vote and stand for federal parliament, making Australia the first country in the world to do so nationally.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In 1904 Australia elects the first  national labour government in the world. </a:t>
            </a:r>
          </a:p>
          <a:p>
            <a:pPr marL="539750" indent="-539750">
              <a:lnSpc>
                <a:spcPct val="120000"/>
              </a:lnSpc>
              <a:spcBef>
                <a:spcPts val="0"/>
              </a:spcBef>
              <a:spcAft>
                <a:spcPts val="1200"/>
              </a:spcAft>
              <a:buClr>
                <a:srgbClr val="A50021"/>
              </a:buClr>
              <a:buFont typeface="Wingdings" pitchFamily="2" charset="2"/>
              <a:buChar char="v"/>
            </a:pPr>
            <a:r>
              <a:rPr lang="en-AU" sz="3400" dirty="0" smtClean="0">
                <a:solidFill>
                  <a:srgbClr val="002060"/>
                </a:solidFill>
                <a:latin typeface="Arial Narrow" pitchFamily="34" charset="0"/>
              </a:rPr>
              <a:t>By 1908 women can vote in all State elections as well as federally. </a:t>
            </a:r>
          </a:p>
          <a:p>
            <a:pPr marL="623888" indent="-444500">
              <a:spcBef>
                <a:spcPts val="0"/>
              </a:spcBef>
              <a:spcAft>
                <a:spcPts val="1200"/>
              </a:spcAft>
              <a:buClr>
                <a:srgbClr val="A50021"/>
              </a:buClr>
              <a:buNone/>
            </a:pPr>
            <a:endParaRPr lang="en-AU" sz="34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2000"/>
                                        <p:tgtEl>
                                          <p:spTgt spid="3">
                                            <p:txEl>
                                              <p:pRg st="5" end="5"/>
                                            </p:txEl>
                                          </p:spTgt>
                                        </p:tgtEl>
                                      </p:cBhvr>
                                    </p:animEffect>
                                    <p:anim calcmode="lin" valueType="num">
                                      <p:cBhvr>
                                        <p:cTn id="44"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2138</TotalTime>
  <Words>455</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Risks &amp; Opportunities A World in Ferment</vt:lpstr>
      <vt:lpstr>Slide 3</vt:lpstr>
      <vt:lpstr>The Enigma that is Australia</vt:lpstr>
      <vt:lpstr>The Enigma that is Australia</vt:lpstr>
      <vt:lpstr>The Enigma that is Australia</vt:lpstr>
      <vt:lpstr>The Enigma that is Australia</vt:lpstr>
      <vt:lpstr>Australia: A Progressive Nation</vt:lpstr>
      <vt:lpstr>Australia: A Progressive Nation</vt:lpstr>
      <vt:lpstr>Race, Anxiety &amp; Dependence</vt:lpstr>
      <vt:lpstr>Contemporary Symptoms of Anxiety </vt:lpstr>
      <vt:lpstr>Contemporary Challenges: Global Context</vt:lpstr>
      <vt:lpstr>Contemporary Challenges: Domestic Context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200</cp:revision>
  <dcterms:created xsi:type="dcterms:W3CDTF">2015-09-19T00:52:13Z</dcterms:created>
  <dcterms:modified xsi:type="dcterms:W3CDTF">2015-09-29T05:56:26Z</dcterms:modified>
</cp:coreProperties>
</file>