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0" r:id="rId3"/>
    <p:sldId id="282" r:id="rId4"/>
    <p:sldId id="281" r:id="rId5"/>
    <p:sldId id="283" r:id="rId6"/>
    <p:sldId id="284" r:id="rId7"/>
    <p:sldId id="288" r:id="rId8"/>
    <p:sldId id="287" r:id="rId9"/>
    <p:sldId id="286" r:id="rId10"/>
    <p:sldId id="285" r:id="rId11"/>
    <p:sldId id="289" r:id="rId12"/>
  </p:sldIdLst>
  <p:sldSz cx="12192000" cy="6858000"/>
  <p:notesSz cx="701675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54"/>
    <a:srgbClr val="000066"/>
    <a:srgbClr val="A53010"/>
    <a:srgbClr val="E5E5FF"/>
    <a:srgbClr val="A50021"/>
    <a:srgbClr val="17144C"/>
    <a:srgbClr val="800000"/>
    <a:srgbClr val="77220B"/>
    <a:srgbClr val="FFB46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10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5921C-4A44-47A2-84A8-474F35C7E20B}" type="datetimeFigureOut">
              <a:rPr lang="en-AU" smtClean="0"/>
              <a:t>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10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A7B75-C7FC-4E31-880C-8B2ABC2C44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93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100" y="0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78C6-2821-44FC-B018-B133606CC506}" type="datetimeFigureOut">
              <a:rPr lang="en-AU" smtClean="0"/>
              <a:t>4/09/2017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340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100" y="8842375"/>
            <a:ext cx="304006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DD817-6B31-4017-8521-C4D99E5D28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414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9492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185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57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54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22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284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589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862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75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58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DD817-6B31-4017-8521-C4D99E5D283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73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92C0-56D7-42AF-9CD9-B0A011E59A1A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4D94-8126-42DD-9DDB-0B32EFD5E67B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947D-EB01-4004-99BF-08EF92BA06DF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DCE8-002C-4BC6-935F-9EF01A64AF0C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C03A-9CE3-4EA0-BB34-8636A9E116D9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FCDD-44D6-485D-99F1-9DE8B0C165DC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F62A-C318-4E8F-BC00-425F924F5AFA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B6033-671D-436C-8164-1ABF3C6536F0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2CA0-887A-41FB-B588-37400DF7704E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6D79-0F59-4413-B2C4-1EEE4883CE02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1C9B-DF4E-4682-BE7C-9D84BB038A93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568DF-B524-4335-BBFF-F05721ABC390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C871-0240-4A98-93C7-9ED954D68951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E1D1-C7F1-4901-8B15-1A098C73CB06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DBF51-E5B0-47AA-A459-9F09FC8030F7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211C-CC3D-4B46-9C2B-4CB742D4F5CD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264E3-255F-4ADB-818A-CAB20E667BE9}" type="datetime1">
              <a:rPr lang="en-US" smtClean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QdY2oC-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QdY2oC-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osephcamilleri.org/" TargetMode="Externa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QdY2oC-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QdY2oC-B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QdY2oC-B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QdY2oC-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QdY2oC-B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8QdY2oC-B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7584" y="512618"/>
            <a:ext cx="9493856" cy="2216727"/>
          </a:xfr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A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Make Australia Great Again, </a:t>
            </a:r>
            <a:br>
              <a:rPr lang="en-A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AU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or Make the Planet Great Again</a:t>
            </a:r>
            <a:endParaRPr lang="en-AU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4945" y="2964873"/>
            <a:ext cx="9836727" cy="3366654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en-AU" sz="3600" dirty="0">
                <a:solidFill>
                  <a:srgbClr val="A5301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it one or the other, or both or neither?</a:t>
            </a:r>
          </a:p>
          <a:p>
            <a:pPr algn="ctr"/>
            <a:endParaRPr lang="en-AU" sz="1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AU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St Michael’s Lecture </a:t>
            </a:r>
          </a:p>
          <a:p>
            <a:pPr algn="ctr"/>
            <a:r>
              <a:rPr lang="en-AU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5 September 2017</a:t>
            </a:r>
          </a:p>
          <a:p>
            <a:pPr algn="ctr"/>
            <a:endParaRPr lang="en-AU" sz="2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36" y="154893"/>
            <a:ext cx="9490364" cy="814926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AU" sz="1800" dirty="0"/>
              <a:t>         </a:t>
            </a:r>
            <a:br>
              <a:rPr lang="en-AU" sz="800" dirty="0"/>
            </a:br>
            <a:r>
              <a:rPr lang="en-AU" b="1" dirty="0">
                <a:solidFill>
                  <a:srgbClr val="A53010"/>
                </a:solidFill>
              </a:rPr>
              <a:t>Australia’s Progressive Past</a:t>
            </a:r>
            <a:endParaRPr lang="en-AU" b="1" spc="14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A5301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18" y="1152908"/>
            <a:ext cx="10252364" cy="4319638"/>
          </a:xfrm>
        </p:spPr>
        <p:txBody>
          <a:bodyPr>
            <a:normAutofit/>
          </a:bodyPr>
          <a:lstStyle/>
          <a:p>
            <a:pPr marL="898525" indent="0">
              <a:buNone/>
            </a:pPr>
            <a:endParaRPr lang="en-AU" sz="3200" b="1" dirty="0">
              <a:solidFill>
                <a:srgbClr val="0070C0"/>
              </a:solidFill>
              <a:latin typeface="Arial Black" panose="020B0A04020102020204" pitchFamily="34" charset="0"/>
              <a:hlinkClick r:id="rId3"/>
            </a:endParaRPr>
          </a:p>
          <a:p>
            <a:pPr marL="360363" indent="0">
              <a:buNone/>
              <a:tabLst>
                <a:tab pos="360363" algn="l"/>
              </a:tabLst>
            </a:pPr>
            <a:endParaRPr lang="en-AU" sz="3200" b="1" dirty="0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6EB81-2E7E-4C4E-ADBF-566CCCBB4D68}"/>
              </a:ext>
            </a:extLst>
          </p:cNvPr>
          <p:cNvSpPr/>
          <p:nvPr/>
        </p:nvSpPr>
        <p:spPr>
          <a:xfrm>
            <a:off x="1731818" y="1152908"/>
            <a:ext cx="98505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BB1F87-383B-4B43-9E0D-46EA0E5C48A6}"/>
              </a:ext>
            </a:extLst>
          </p:cNvPr>
          <p:cNvSpPr/>
          <p:nvPr/>
        </p:nvSpPr>
        <p:spPr>
          <a:xfrm>
            <a:off x="1427018" y="1152907"/>
            <a:ext cx="10764982" cy="5457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SzPct val="97000"/>
              <a:buFont typeface="Wingdings" panose="05000000000000000000" pitchFamily="2" charset="2"/>
              <a:buChar char=""/>
            </a:pPr>
            <a:r>
              <a:rPr lang="en-AU" sz="23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first colony-wide election is held in New South Wales (NSW) in 1843 and is followed by Victoria, Tasmania </a:t>
            </a:r>
            <a:r>
              <a:rPr lang="en-AU" sz="23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South Australia in 1851.</a:t>
            </a:r>
            <a:endParaRPr lang="en-GB" sz="23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SzPct val="97000"/>
              <a:buFont typeface="Wingdings" panose="05000000000000000000" pitchFamily="2" charset="2"/>
              <a:buChar char=""/>
            </a:pPr>
            <a:r>
              <a:rPr lang="en-AU" sz="23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1856 all four colonies achieve responsible government through the creation of new bicameral parliaments and governments answerable to the lower house.</a:t>
            </a:r>
            <a:endParaRPr lang="en-GB" sz="23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SzPct val="97000"/>
              <a:buFont typeface="Wingdings" panose="05000000000000000000" pitchFamily="2" charset="2"/>
              <a:buChar char=""/>
            </a:pPr>
            <a:r>
              <a:rPr lang="en-AU" sz="23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1894 South Australia gives women the vote and the right to stand for parliament.</a:t>
            </a:r>
            <a:endParaRPr lang="en-GB" sz="23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SzPct val="97000"/>
              <a:buFont typeface="Wingdings" panose="05000000000000000000" pitchFamily="2" charset="2"/>
              <a:buChar char=""/>
            </a:pPr>
            <a:r>
              <a:rPr lang="en-AU" sz="23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1901,</a:t>
            </a:r>
            <a:r>
              <a:rPr lang="en-GB" sz="2300" dirty="0">
                <a:latin typeface="Arial Narrow" panose="020B0606020202030204" pitchFamily="34" charset="0"/>
              </a:rPr>
              <a:t> the Federation is established by the peaceful coming together of six colonies.</a:t>
            </a:r>
            <a:endParaRPr lang="en-AU" sz="23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SzPct val="97000"/>
              <a:buFont typeface="Wingdings" panose="05000000000000000000" pitchFamily="2" charset="2"/>
              <a:buChar char=""/>
            </a:pPr>
            <a:r>
              <a:rPr lang="en-AU" sz="23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Federation makes the Australian Senate the first upper house in the world to be popularly elected. </a:t>
            </a:r>
            <a:endParaRPr lang="en-GB" sz="23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SzPct val="97000"/>
              <a:buFont typeface="Wingdings" panose="05000000000000000000" pitchFamily="2" charset="2"/>
              <a:buChar char=""/>
            </a:pPr>
            <a:r>
              <a:rPr lang="en-AU" sz="23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Commonwealth Electoral Act of 1902 gives women the right to vote and stand for federal parliament, making Australia the first country in the world to entrench both rights nationally.</a:t>
            </a:r>
            <a:endParaRPr lang="en-GB" sz="23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SzPct val="97000"/>
              <a:buFont typeface="Wingdings" panose="05000000000000000000" pitchFamily="2" charset="2"/>
              <a:buChar char=""/>
            </a:pPr>
            <a:r>
              <a:rPr lang="en-AU" sz="23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1908 women can vote in all State elections as well as federally.</a:t>
            </a:r>
            <a:endParaRPr lang="en-GB" sz="23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9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7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5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7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75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7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75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7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75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818" y="1152908"/>
            <a:ext cx="9888235" cy="5608110"/>
          </a:xfrm>
        </p:spPr>
        <p:txBody>
          <a:bodyPr>
            <a:normAutofit/>
          </a:bodyPr>
          <a:lstStyle/>
          <a:p>
            <a:pPr marL="898525" indent="0">
              <a:buNone/>
            </a:pPr>
            <a:endParaRPr lang="en-AU" sz="3200" b="1" dirty="0">
              <a:solidFill>
                <a:srgbClr val="0070C0"/>
              </a:solidFill>
              <a:latin typeface="Arial Black" panose="020B0A04020102020204" pitchFamily="34" charset="0"/>
              <a:hlinkClick r:id="rId3"/>
            </a:endParaRPr>
          </a:p>
          <a:p>
            <a:pPr marL="360363" indent="0">
              <a:buNone/>
              <a:tabLst>
                <a:tab pos="360363" algn="l"/>
              </a:tabLst>
            </a:pPr>
            <a:endParaRPr lang="en-AU" sz="3200" b="1" dirty="0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6EB81-2E7E-4C4E-ADBF-566CCCBB4D68}"/>
              </a:ext>
            </a:extLst>
          </p:cNvPr>
          <p:cNvSpPr/>
          <p:nvPr/>
        </p:nvSpPr>
        <p:spPr>
          <a:xfrm>
            <a:off x="1731818" y="1152908"/>
            <a:ext cx="98505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BB1F87-383B-4B43-9E0D-46EA0E5C48A6}"/>
              </a:ext>
            </a:extLst>
          </p:cNvPr>
          <p:cNvSpPr/>
          <p:nvPr/>
        </p:nvSpPr>
        <p:spPr>
          <a:xfrm>
            <a:off x="1427018" y="1152907"/>
            <a:ext cx="1076498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Clr>
                <a:srgbClr val="C00000"/>
              </a:buClr>
              <a:buSzPct val="97000"/>
              <a:buFont typeface="Wingdings" panose="05000000000000000000" pitchFamily="2" charset="2"/>
              <a:buChar char=""/>
            </a:pPr>
            <a:endParaRPr lang="en-GB" sz="23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291AA-FE35-4894-BABC-4162E25BB0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5000"/>
                    </a14:imgEffect>
                    <a14:imgEffect>
                      <a14:brightnessContrast bright="-12000" contrast="42000"/>
                    </a14:imgEffect>
                  </a14:imgLayer>
                </a14:imgProps>
              </a:ext>
            </a:extLst>
          </a:blip>
          <a:srcRect t="-1" b="3371"/>
          <a:stretch/>
        </p:blipFill>
        <p:spPr>
          <a:xfrm>
            <a:off x="1108364" y="1308286"/>
            <a:ext cx="10945091" cy="54527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491C98E-3842-4B89-867D-47328712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963" y="1"/>
            <a:ext cx="9772650" cy="99752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AU" b="1" dirty="0">
                <a:solidFill>
                  <a:srgbClr val="001C54"/>
                </a:solidFill>
              </a:rPr>
              <a:t>Joseph Camilleri’s website</a:t>
            </a:r>
            <a:br>
              <a:rPr lang="en-AU" sz="800" b="1" dirty="0">
                <a:solidFill>
                  <a:srgbClr val="001C54"/>
                </a:solidFill>
              </a:rPr>
            </a:br>
            <a:r>
              <a:rPr lang="en-AU" sz="2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www.josephcamilleri.org</a:t>
            </a:r>
            <a:br>
              <a:rPr lang="en-AU" sz="2200" b="1" dirty="0">
                <a:solidFill>
                  <a:srgbClr val="001C54"/>
                </a:solidFill>
              </a:rPr>
            </a:br>
            <a:br>
              <a:rPr lang="en-AU" sz="2700" b="1" dirty="0">
                <a:solidFill>
                  <a:srgbClr val="001C54"/>
                </a:solidFill>
              </a:rPr>
            </a:br>
            <a:br>
              <a:rPr lang="en-AU" sz="2700" b="1" dirty="0">
                <a:solidFill>
                  <a:srgbClr val="001C54"/>
                </a:solidFill>
              </a:rPr>
            </a:br>
            <a:br>
              <a:rPr lang="en-AU" sz="2700" b="1" dirty="0">
                <a:solidFill>
                  <a:srgbClr val="000066"/>
                </a:solidFill>
              </a:rPr>
            </a:br>
            <a:endParaRPr lang="en-AU" sz="2700" b="1" spc="14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0066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521" y="154892"/>
            <a:ext cx="10036421" cy="1001323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AU" sz="1800" dirty="0"/>
              <a:t>         </a:t>
            </a:r>
            <a:br>
              <a:rPr lang="en-AU" sz="800" dirty="0"/>
            </a:br>
            <a:r>
              <a:rPr lang="en-AU" b="1" dirty="0">
                <a:solidFill>
                  <a:srgbClr val="A53010"/>
                </a:solidFill>
              </a:rPr>
              <a:t>Australia’s Unemployment Rate 1901-2000</a:t>
            </a:r>
            <a:endParaRPr lang="en-AU" b="1" spc="14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A5301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872" y="2535382"/>
            <a:ext cx="10298069" cy="2937163"/>
          </a:xfrm>
        </p:spPr>
        <p:txBody>
          <a:bodyPr>
            <a:normAutofit/>
          </a:bodyPr>
          <a:lstStyle/>
          <a:p>
            <a:pPr marL="898525" indent="0">
              <a:buNone/>
            </a:pPr>
            <a:endParaRPr lang="en-AU" sz="3200" b="1" dirty="0">
              <a:solidFill>
                <a:srgbClr val="0070C0"/>
              </a:solidFill>
              <a:latin typeface="Arial Black" panose="020B0A04020102020204" pitchFamily="34" charset="0"/>
              <a:hlinkClick r:id="rId3"/>
            </a:endParaRPr>
          </a:p>
          <a:p>
            <a:pPr marL="360363" indent="0">
              <a:buNone/>
              <a:tabLst>
                <a:tab pos="360363" algn="l"/>
              </a:tabLst>
            </a:pPr>
            <a:endParaRPr lang="en-AU" sz="3200" b="1" dirty="0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A17D8-85A1-44E5-B0F2-A472CC498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9000"/>
                    </a14:imgEffect>
                    <a14:imgEffect>
                      <a14:brightnessContrast bright="-6000" contras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564" y="1358925"/>
            <a:ext cx="10173377" cy="53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36" y="154892"/>
            <a:ext cx="9490364" cy="1001323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AU" sz="1800" dirty="0"/>
              <a:t>         </a:t>
            </a:r>
            <a:br>
              <a:rPr lang="en-AU" sz="800" dirty="0"/>
            </a:br>
            <a:r>
              <a:rPr lang="en-AU" b="1" dirty="0">
                <a:solidFill>
                  <a:srgbClr val="A53010"/>
                </a:solidFill>
              </a:rPr>
              <a:t>UNDEREMPLOYMENT &amp; UNEMPLOYMENT</a:t>
            </a:r>
            <a:br>
              <a:rPr lang="en-AU" b="1" dirty="0">
                <a:solidFill>
                  <a:srgbClr val="A53010"/>
                </a:solidFill>
              </a:rPr>
            </a:br>
            <a:endParaRPr lang="en-AU" b="1" spc="14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A5301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872" y="2535382"/>
            <a:ext cx="10298069" cy="2937163"/>
          </a:xfrm>
        </p:spPr>
        <p:txBody>
          <a:bodyPr>
            <a:normAutofit/>
          </a:bodyPr>
          <a:lstStyle/>
          <a:p>
            <a:pPr marL="898525" indent="0">
              <a:buNone/>
            </a:pPr>
            <a:endParaRPr lang="en-AU" sz="3200" b="1" dirty="0">
              <a:solidFill>
                <a:srgbClr val="0070C0"/>
              </a:solidFill>
              <a:latin typeface="Arial Black" panose="020B0A04020102020204" pitchFamily="34" charset="0"/>
              <a:hlinkClick r:id="rId3"/>
            </a:endParaRPr>
          </a:p>
          <a:p>
            <a:pPr marL="360363" indent="0">
              <a:buNone/>
              <a:tabLst>
                <a:tab pos="360363" algn="l"/>
              </a:tabLst>
            </a:pPr>
            <a:endParaRPr lang="en-AU" sz="3200" b="1" dirty="0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7A1A1-8DB4-4AD7-A50C-5E9C2C559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623" y="1399309"/>
            <a:ext cx="9497291" cy="47936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96EB81-2E7E-4C4E-ADBF-566CCCBB4D68}"/>
              </a:ext>
            </a:extLst>
          </p:cNvPr>
          <p:cNvSpPr/>
          <p:nvPr/>
        </p:nvSpPr>
        <p:spPr>
          <a:xfrm>
            <a:off x="5010606" y="3244334"/>
            <a:ext cx="66523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r"/>
            <a:r>
              <a:rPr lang="en-GB" dirty="0"/>
              <a:t>Source: ABS (2016</a:t>
            </a:r>
          </a:p>
        </p:txBody>
      </p:sp>
    </p:spTree>
    <p:extLst>
      <p:ext uri="{BB962C8B-B14F-4D97-AF65-F5344CB8AC3E}">
        <p14:creationId xmlns:p14="http://schemas.microsoft.com/office/powerpoint/2010/main" val="197094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36" y="154892"/>
            <a:ext cx="9490364" cy="1001323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AU" sz="1800" dirty="0"/>
              <a:t>         </a:t>
            </a:r>
            <a:br>
              <a:rPr lang="en-AU" sz="800" dirty="0"/>
            </a:br>
            <a:r>
              <a:rPr lang="en-AU" b="1" dirty="0">
                <a:solidFill>
                  <a:srgbClr val="A53010"/>
                </a:solidFill>
              </a:rPr>
              <a:t>Manufacturing Industry’s Share of GDP</a:t>
            </a:r>
            <a:endParaRPr lang="en-AU" b="1" spc="14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A5301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872" y="2535382"/>
            <a:ext cx="10298069" cy="2937163"/>
          </a:xfrm>
        </p:spPr>
        <p:txBody>
          <a:bodyPr>
            <a:normAutofit/>
          </a:bodyPr>
          <a:lstStyle/>
          <a:p>
            <a:pPr marL="898525" indent="0">
              <a:buNone/>
            </a:pPr>
            <a:endParaRPr lang="en-AU" sz="3200" b="1" dirty="0">
              <a:solidFill>
                <a:srgbClr val="0070C0"/>
              </a:solidFill>
              <a:latin typeface="Arial Black" panose="020B0A04020102020204" pitchFamily="34" charset="0"/>
              <a:hlinkClick r:id="rId3"/>
            </a:endParaRPr>
          </a:p>
          <a:p>
            <a:pPr marL="360363" indent="0">
              <a:buNone/>
              <a:tabLst>
                <a:tab pos="360363" algn="l"/>
              </a:tabLst>
            </a:pPr>
            <a:endParaRPr lang="en-AU" sz="3200" b="1" dirty="0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A4B401-47E0-43F5-8F26-ADD4F426D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brightnessContrast bright="-9000" contrast="3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2036" y="1258769"/>
            <a:ext cx="9490364" cy="534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36" y="154892"/>
            <a:ext cx="9490364" cy="773593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AU" sz="1800" dirty="0"/>
              <a:t>         </a:t>
            </a:r>
            <a:br>
              <a:rPr lang="en-AU" sz="800" dirty="0"/>
            </a:br>
            <a:r>
              <a:rPr lang="en-AU" sz="4000" b="1" dirty="0">
                <a:solidFill>
                  <a:srgbClr val="A53010"/>
                </a:solidFill>
              </a:rPr>
              <a:t>Homelessness</a:t>
            </a:r>
            <a:br>
              <a:rPr lang="en-AU" sz="4000" b="1" dirty="0">
                <a:solidFill>
                  <a:srgbClr val="A53010"/>
                </a:solidFill>
              </a:rPr>
            </a:br>
            <a:endParaRPr lang="en-AU" sz="4000" b="1" spc="14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A5301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3" y="1620982"/>
            <a:ext cx="3754582" cy="3851563"/>
          </a:xfrm>
        </p:spPr>
        <p:txBody>
          <a:bodyPr>
            <a:normAutofit/>
          </a:bodyPr>
          <a:lstStyle/>
          <a:p>
            <a:pPr marL="898525" indent="0">
              <a:buNone/>
            </a:pPr>
            <a:endParaRPr lang="en-AU" sz="3200" b="1" dirty="0">
              <a:solidFill>
                <a:srgbClr val="0070C0"/>
              </a:solidFill>
              <a:latin typeface="Arial Black" panose="020B0A04020102020204" pitchFamily="34" charset="0"/>
              <a:hlinkClick r:id="rId3"/>
            </a:endParaRPr>
          </a:p>
          <a:p>
            <a:pPr marL="360363" indent="0">
              <a:buNone/>
              <a:tabLst>
                <a:tab pos="360363" algn="l"/>
              </a:tabLst>
            </a:pPr>
            <a:endParaRPr lang="en-AU" sz="3200" b="1" dirty="0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6EB81-2E7E-4C4E-ADBF-566CCCBB4D68}"/>
              </a:ext>
            </a:extLst>
          </p:cNvPr>
          <p:cNvSpPr/>
          <p:nvPr/>
        </p:nvSpPr>
        <p:spPr>
          <a:xfrm>
            <a:off x="7259782" y="1620982"/>
            <a:ext cx="40455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6D0BF-999E-4079-9CEF-637F4FF5A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182" y="1510719"/>
            <a:ext cx="3882076" cy="39618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0A5E9A-BCD5-45DC-A828-11F74E4002E8}"/>
              </a:ext>
            </a:extLst>
          </p:cNvPr>
          <p:cNvSpPr/>
          <p:nvPr/>
        </p:nvSpPr>
        <p:spPr>
          <a:xfrm>
            <a:off x="6386946" y="1454727"/>
            <a:ext cx="4918363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AU" sz="2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any given night in Australia </a:t>
            </a:r>
            <a:r>
              <a:rPr lang="en-AU" sz="27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 in 200 </a:t>
            </a:r>
            <a:r>
              <a:rPr lang="en-AU" sz="2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are homeless.</a:t>
            </a:r>
          </a:p>
          <a:p>
            <a:r>
              <a:rPr lang="en-AU" sz="2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255,657 </a:t>
            </a:r>
            <a:r>
              <a:rPr lang="en-AU" sz="2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received support and almost </a:t>
            </a:r>
            <a:r>
              <a:rPr lang="en-AU" sz="27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7,000,000</a:t>
            </a:r>
            <a:r>
              <a:rPr lang="en-AU" sz="2700" dirty="0">
                <a:solidFill>
                  <a:srgbClr val="0000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AU" sz="27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nights of accommodation were provided by specialist homelessness services in 2014-15. </a:t>
            </a:r>
            <a:endParaRPr lang="en-GB" sz="27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36" y="154892"/>
            <a:ext cx="9490364" cy="807521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AU" sz="1800" dirty="0"/>
              <a:t>         </a:t>
            </a:r>
            <a:br>
              <a:rPr lang="en-AU" sz="800" dirty="0"/>
            </a:br>
            <a:r>
              <a:rPr lang="en-AU" b="1" dirty="0">
                <a:solidFill>
                  <a:srgbClr val="A53010"/>
                </a:solidFill>
              </a:rPr>
              <a:t>Australian Wealth Inequality</a:t>
            </a:r>
            <a:br>
              <a:rPr lang="en-AU" b="1" dirty="0">
                <a:solidFill>
                  <a:srgbClr val="A53010"/>
                </a:solidFill>
              </a:rPr>
            </a:br>
            <a:endParaRPr lang="en-AU" b="1" spc="14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A5301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6EB81-2E7E-4C4E-ADBF-566CCCBB4D68}"/>
              </a:ext>
            </a:extLst>
          </p:cNvPr>
          <p:cNvSpPr/>
          <p:nvPr/>
        </p:nvSpPr>
        <p:spPr>
          <a:xfrm>
            <a:off x="1311579" y="962413"/>
            <a:ext cx="99033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6B6082-8073-459B-9361-67A5E75A6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17000"/>
                    </a14:imgEffect>
                    <a14:imgEffect>
                      <a14:brightnessContrast bright="-5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1347" y="1036759"/>
            <a:ext cx="9461886" cy="569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527" y="154892"/>
            <a:ext cx="9961418" cy="807521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AU" sz="1800" dirty="0"/>
              <a:t>         </a:t>
            </a:r>
            <a:br>
              <a:rPr lang="en-AU" sz="800" dirty="0"/>
            </a:br>
            <a:r>
              <a:rPr lang="en-AU" b="1" dirty="0">
                <a:solidFill>
                  <a:srgbClr val="A53010"/>
                </a:solidFill>
              </a:rPr>
              <a:t>Household Debt Compared With Annual Income</a:t>
            </a:r>
            <a:br>
              <a:rPr lang="en-AU" b="1" dirty="0">
                <a:solidFill>
                  <a:srgbClr val="A53010"/>
                </a:solidFill>
              </a:rPr>
            </a:br>
            <a:endParaRPr lang="en-AU" b="1" spc="14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A5301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6EB81-2E7E-4C4E-ADBF-566CCCBB4D68}"/>
              </a:ext>
            </a:extLst>
          </p:cNvPr>
          <p:cNvSpPr/>
          <p:nvPr/>
        </p:nvSpPr>
        <p:spPr>
          <a:xfrm>
            <a:off x="1311579" y="962413"/>
            <a:ext cx="99033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268A-6EBC-42FE-80C3-CE78A24EA56D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  <a14:imgEffect>
                      <a14:saturation sat="112000"/>
                    </a14:imgEffect>
                    <a14:imgEffect>
                      <a14:brightnessContrast bright="-14000" contrast="4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5036" y="1152907"/>
            <a:ext cx="8410399" cy="56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36" y="154892"/>
            <a:ext cx="9490364" cy="807521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AU" sz="1800" dirty="0"/>
              <a:t>         </a:t>
            </a:r>
            <a:br>
              <a:rPr lang="en-AU" sz="800" dirty="0"/>
            </a:br>
            <a:r>
              <a:rPr lang="en-AU" b="1" dirty="0">
                <a:solidFill>
                  <a:srgbClr val="A53010"/>
                </a:solidFill>
              </a:rPr>
              <a:t>Australia’s Progressive Past</a:t>
            </a:r>
            <a:br>
              <a:rPr lang="en-AU" b="1" dirty="0">
                <a:solidFill>
                  <a:srgbClr val="A53010"/>
                </a:solidFill>
              </a:rPr>
            </a:br>
            <a:endParaRPr lang="en-AU" b="1" spc="14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A5301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872" y="2535382"/>
            <a:ext cx="10298069" cy="2937163"/>
          </a:xfrm>
        </p:spPr>
        <p:txBody>
          <a:bodyPr>
            <a:normAutofit/>
          </a:bodyPr>
          <a:lstStyle/>
          <a:p>
            <a:pPr marL="898525" indent="0">
              <a:buNone/>
            </a:pPr>
            <a:endParaRPr lang="en-AU" sz="3200" b="1" dirty="0">
              <a:solidFill>
                <a:srgbClr val="0070C0"/>
              </a:solidFill>
              <a:latin typeface="Arial Black" panose="020B0A04020102020204" pitchFamily="34" charset="0"/>
              <a:hlinkClick r:id="rId3"/>
            </a:endParaRPr>
          </a:p>
          <a:p>
            <a:pPr marL="360363" indent="0">
              <a:buNone/>
              <a:tabLst>
                <a:tab pos="360363" algn="l"/>
              </a:tabLst>
            </a:pPr>
            <a:endParaRPr lang="en-AU" sz="3200" b="1" dirty="0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6EB81-2E7E-4C4E-ADBF-566CCCBB4D68}"/>
              </a:ext>
            </a:extLst>
          </p:cNvPr>
          <p:cNvSpPr/>
          <p:nvPr/>
        </p:nvSpPr>
        <p:spPr>
          <a:xfrm>
            <a:off x="1311579" y="962413"/>
            <a:ext cx="99033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E8380-19FA-496C-8DC8-5208E283504A}"/>
              </a:ext>
            </a:extLst>
          </p:cNvPr>
          <p:cNvSpPr/>
          <p:nvPr/>
        </p:nvSpPr>
        <p:spPr>
          <a:xfrm>
            <a:off x="1551709" y="1327538"/>
            <a:ext cx="1044302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AU" sz="2510" dirty="0">
                <a:latin typeface="Arial Narrow" panose="020B0606020202030204" pitchFamily="34" charset="0"/>
              </a:rPr>
              <a:t>Australia pioneered many internationally significant social and economic reforms: : </a:t>
            </a:r>
          </a:p>
          <a:p>
            <a:pPr marL="442913" indent="-442913">
              <a:spcAft>
                <a:spcPts val="24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AU" sz="2510" dirty="0">
                <a:latin typeface="Arial Narrow" panose="020B0606020202030204" pitchFamily="34" charset="0"/>
              </a:rPr>
              <a:t>The first Trades &amp; Labour Council is formed in New South Wales (1871).</a:t>
            </a:r>
          </a:p>
          <a:p>
            <a:pPr marL="442913" indent="-442913">
              <a:spcAft>
                <a:spcPts val="24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AU" sz="2510" dirty="0">
                <a:latin typeface="Arial Narrow" panose="020B0606020202030204" pitchFamily="34" charset="0"/>
              </a:rPr>
              <a:t>	The Trade Union Act recognises NSW trade unions for the first time as distinct corporate organisations (1881).</a:t>
            </a:r>
          </a:p>
          <a:p>
            <a:pPr marL="442913" indent="-442913">
              <a:spcAft>
                <a:spcPts val="24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AU" sz="2510" dirty="0">
                <a:latin typeface="Arial Narrow" panose="020B0606020202030204" pitchFamily="34" charset="0"/>
              </a:rPr>
              <a:t>The first NSW Government agency is established to deal with employment-related issues (1892).</a:t>
            </a:r>
          </a:p>
          <a:p>
            <a:pPr marL="442913" indent="-442913">
              <a:spcAft>
                <a:spcPts val="24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AU" sz="2510" dirty="0">
                <a:latin typeface="Arial Narrow" panose="020B0606020202030204" pitchFamily="34" charset="0"/>
              </a:rPr>
              <a:t>Comprehensive legislation on working conditions in factories, shops and other industrial establishments is enacted - working hours of women and children are restricted (1896).</a:t>
            </a:r>
          </a:p>
          <a:p>
            <a:pPr marL="442913" indent="-442913">
              <a:spcAft>
                <a:spcPts val="2400"/>
              </a:spcAft>
              <a:buClr>
                <a:srgbClr val="800000"/>
              </a:buClr>
              <a:buFont typeface="Wingdings" panose="05000000000000000000" pitchFamily="2" charset="2"/>
              <a:buChar char="v"/>
            </a:pPr>
            <a:r>
              <a:rPr lang="en-AU" sz="2510" dirty="0">
                <a:latin typeface="Arial Narrow" panose="020B0606020202030204" pitchFamily="34" charset="0"/>
              </a:rPr>
              <a:t>The Early Closing Act 1899 restricts the length of working hours for all employees </a:t>
            </a:r>
          </a:p>
        </p:txBody>
      </p:sp>
    </p:spTree>
    <p:extLst>
      <p:ext uri="{BB962C8B-B14F-4D97-AF65-F5344CB8AC3E}">
        <p14:creationId xmlns:p14="http://schemas.microsoft.com/office/powerpoint/2010/main" val="38663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036" y="154893"/>
            <a:ext cx="9490364" cy="632890"/>
          </a:xfr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</a:pPr>
            <a:r>
              <a:rPr lang="en-AU" sz="900" dirty="0"/>
              <a:t>      </a:t>
            </a:r>
            <a:br>
              <a:rPr lang="en-AU" sz="1800" dirty="0"/>
            </a:br>
            <a:r>
              <a:rPr lang="en-AU" b="1" dirty="0">
                <a:solidFill>
                  <a:srgbClr val="A53010"/>
                </a:solidFill>
              </a:rPr>
              <a:t>Australia’s Progressive Past</a:t>
            </a:r>
            <a:br>
              <a:rPr lang="en-AU" b="1" dirty="0">
                <a:solidFill>
                  <a:srgbClr val="A53010"/>
                </a:solidFill>
              </a:rPr>
            </a:br>
            <a:endParaRPr lang="en-AU" b="1" spc="14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A5301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872" y="2535382"/>
            <a:ext cx="10298069" cy="2937163"/>
          </a:xfrm>
        </p:spPr>
        <p:txBody>
          <a:bodyPr>
            <a:normAutofit/>
          </a:bodyPr>
          <a:lstStyle/>
          <a:p>
            <a:pPr marL="898525" indent="0">
              <a:buNone/>
            </a:pPr>
            <a:endParaRPr lang="en-AU" sz="3200" b="1" dirty="0">
              <a:solidFill>
                <a:srgbClr val="0070C0"/>
              </a:solidFill>
              <a:latin typeface="Arial Black" panose="020B0A04020102020204" pitchFamily="34" charset="0"/>
              <a:hlinkClick r:id="rId3"/>
            </a:endParaRPr>
          </a:p>
          <a:p>
            <a:pPr marL="360363" indent="0">
              <a:buNone/>
              <a:tabLst>
                <a:tab pos="360363" algn="l"/>
              </a:tabLst>
            </a:pPr>
            <a:endParaRPr lang="en-AU" sz="3200" b="1" dirty="0">
              <a:solidFill>
                <a:srgbClr val="A5002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6EB81-2E7E-4C4E-ADBF-566CCCBB4D68}"/>
              </a:ext>
            </a:extLst>
          </p:cNvPr>
          <p:cNvSpPr/>
          <p:nvPr/>
        </p:nvSpPr>
        <p:spPr>
          <a:xfrm>
            <a:off x="1311579" y="962413"/>
            <a:ext cx="99033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3E8380-19FA-496C-8DC8-5208E283504A}"/>
              </a:ext>
            </a:extLst>
          </p:cNvPr>
          <p:cNvSpPr/>
          <p:nvPr/>
        </p:nvSpPr>
        <p:spPr>
          <a:xfrm>
            <a:off x="1537855" y="962413"/>
            <a:ext cx="104568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spcAft>
                <a:spcPts val="2400"/>
              </a:spcAft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 Narrow" panose="020B0606020202030204" pitchFamily="34" charset="0"/>
              </a:rPr>
              <a:t>The Truck Act 1900 requires the payment of wages in money, and prohibits employers from influencing how employees spend wages. </a:t>
            </a:r>
          </a:p>
          <a:p>
            <a:pPr marL="442913" indent="-442913">
              <a:spcAft>
                <a:spcPts val="2400"/>
              </a:spcAft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 Narrow" panose="020B0606020202030204" pitchFamily="34" charset="0"/>
              </a:rPr>
              <a:t>The Industrial Arbitration Act 1901, 1</a:t>
            </a:r>
            <a:r>
              <a:rPr lang="en-AU" sz="2400" baseline="30000" dirty="0">
                <a:latin typeface="Arial Narrow" panose="020B0606020202030204" pitchFamily="34" charset="0"/>
              </a:rPr>
              <a:t>st</a:t>
            </a:r>
            <a:r>
              <a:rPr lang="en-AU" sz="2400" dirty="0">
                <a:latin typeface="Arial Narrow" panose="020B0606020202030204" pitchFamily="34" charset="0"/>
              </a:rPr>
              <a:t> 'modern' industrial relations statute, comes into force in December 1901. Separate arbitration court is established, with binding powers. </a:t>
            </a:r>
          </a:p>
          <a:p>
            <a:pPr marL="442913" indent="-442913">
              <a:spcAft>
                <a:spcPts val="2400"/>
              </a:spcAft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 Narrow" panose="020B0606020202030204" pitchFamily="34" charset="0"/>
              </a:rPr>
              <a:t>The Apprentices Act 1901 reduces hours of apprentices to a maximum of 48 per week.</a:t>
            </a:r>
          </a:p>
          <a:p>
            <a:pPr marL="442913" indent="-442913">
              <a:spcAft>
                <a:spcPts val="2400"/>
              </a:spcAft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 Narrow" panose="020B0606020202030204" pitchFamily="34" charset="0"/>
              </a:rPr>
              <a:t>A basic or minimum wage is set for male employees (1907).</a:t>
            </a:r>
          </a:p>
          <a:p>
            <a:pPr marL="442913" indent="-442913">
              <a:spcAft>
                <a:spcPts val="2400"/>
              </a:spcAft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 Narrow" panose="020B0606020202030204" pitchFamily="34" charset="0"/>
              </a:rPr>
              <a:t>The Industrial Disputes Act 1908 introduces ‘Wages Boards’ that can determine pay and conditions across all industries.</a:t>
            </a:r>
          </a:p>
          <a:p>
            <a:pPr marL="442913" indent="-442913">
              <a:spcAft>
                <a:spcPts val="2400"/>
              </a:spcAft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 Narrow" panose="020B0606020202030204" pitchFamily="34" charset="0"/>
              </a:rPr>
              <a:t>The Eight Hours Act 1916 creates a standard 48 hour working week. </a:t>
            </a:r>
          </a:p>
          <a:p>
            <a:pPr marL="442913" indent="-442913">
              <a:spcAft>
                <a:spcPts val="1800"/>
              </a:spcAft>
              <a:buClr>
                <a:srgbClr val="A53010"/>
              </a:buClr>
              <a:buFont typeface="Wingdings" panose="05000000000000000000" pitchFamily="2" charset="2"/>
              <a:buChar char="v"/>
            </a:pPr>
            <a:r>
              <a:rPr lang="en-AU" sz="2400" dirty="0">
                <a:latin typeface="Arial Narrow" panose="020B0606020202030204" pitchFamily="34" charset="0"/>
              </a:rPr>
              <a:t>A basic female wage is established (1919).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38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3842</TotalTime>
  <Words>388</Words>
  <Application>Microsoft Office PowerPoint</Application>
  <PresentationFormat>Widescreen</PresentationFormat>
  <Paragraphs>133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Century Gothic</vt:lpstr>
      <vt:lpstr>Comic Sans MS</vt:lpstr>
      <vt:lpstr>Constantia</vt:lpstr>
      <vt:lpstr>Times New Roman</vt:lpstr>
      <vt:lpstr>Wingdings</vt:lpstr>
      <vt:lpstr>Wingdings 3</vt:lpstr>
      <vt:lpstr>Wisp</vt:lpstr>
      <vt:lpstr>Make Australia Great Again,  or Make the Planet Great Again</vt:lpstr>
      <vt:lpstr>          Australia’s Unemployment Rate 1901-2000</vt:lpstr>
      <vt:lpstr>          UNDEREMPLOYMENT &amp; UNEMPLOYMENT </vt:lpstr>
      <vt:lpstr>          Manufacturing Industry’s Share of GDP</vt:lpstr>
      <vt:lpstr>          Homelessness </vt:lpstr>
      <vt:lpstr>          Australian Wealth Inequality </vt:lpstr>
      <vt:lpstr>          Household Debt Compared With Annual Income </vt:lpstr>
      <vt:lpstr>          Australia’s Progressive Past </vt:lpstr>
      <vt:lpstr>       Australia’s Progressive Past </vt:lpstr>
      <vt:lpstr>          Australia’s Progressive Past</vt:lpstr>
      <vt:lpstr>Joseph Camilleri’s website www.josephcamilleri.org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Saudi Arabia-Iran Divide</dc:title>
  <dc:creator>Joe</dc:creator>
  <cp:lastModifiedBy>Joe</cp:lastModifiedBy>
  <cp:revision>229</cp:revision>
  <cp:lastPrinted>2016-10-31T22:22:23Z</cp:lastPrinted>
  <dcterms:created xsi:type="dcterms:W3CDTF">2016-10-17T01:27:18Z</dcterms:created>
  <dcterms:modified xsi:type="dcterms:W3CDTF">2017-09-04T05:51:44Z</dcterms:modified>
</cp:coreProperties>
</file>