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3" r:id="rId8"/>
    <p:sldId id="262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44649"/>
    <a:srgbClr val="FF6565"/>
    <a:srgbClr val="663300"/>
    <a:srgbClr val="99336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9A156-9875-4DB7-8B74-63A9E01BCDC3}" type="datetimeFigureOut">
              <a:rPr lang="en-AU" smtClean="0"/>
              <a:pPr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7E6A8-340E-4DF4-91AC-2F13AE97AD1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resourcesforemocracy.com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josephcamilleri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transparency.org/" TargetMode="External"/><Relationship Id="rId4" Type="http://schemas.openxmlformats.org/officeDocument/2006/relationships/hyperlink" Target="http://www.opendemocracy.net/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7920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Democracy in the Post-Modern World</a:t>
            </a:r>
            <a:endParaRPr lang="en-AU" sz="333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/>
          </a:bodyPr>
          <a:lstStyle/>
          <a:p>
            <a:pPr marL="82550" lvl="1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SzPct val="123000"/>
              <a:buNone/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Over the last several decades additional factors have adversely affected democratic practice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Rise of economic conglomerates with vast budgets that wield undue economic and political muscle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Rise of mass media that exercise a pervasive influence over the substance and tone of political discourse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Development of economic globalisation and more generally cross-border flows which lie beyond the control of any state (</a:t>
            </a: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</a:t>
            </a: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 transnational challenges to security)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Rise of a global orthodoxy on what constitutes good governance – mediated by major international organisations and internalised by the world’s national bureaucracies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Decline of political parties as agents of political mobilisation and education</a:t>
            </a:r>
          </a:p>
          <a:p>
            <a:pPr marL="360363" lvl="1" indent="-277813">
              <a:spcBef>
                <a:spcPts val="0"/>
              </a:spcBef>
              <a:spcAft>
                <a:spcPts val="10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Rise of religion &amp; growth of multi-ethnic, multi-faith societies.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500063" indent="-276225">
              <a:spcBef>
                <a:spcPts val="0"/>
              </a:spcBef>
              <a:spcAft>
                <a:spcPts val="1200"/>
              </a:spcAft>
              <a:buSzPct val="79000"/>
              <a:buBlip>
                <a:blip r:embed="rId2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sz="2400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188640"/>
            <a:ext cx="5256584" cy="43204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AU" sz="280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Tiers of Governance</a:t>
            </a:r>
            <a:endParaRPr lang="en-AU" sz="280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979712" y="692696"/>
            <a:ext cx="5472887" cy="5472610"/>
            <a:chOff x="3610" y="1090"/>
            <a:chExt cx="4549" cy="5162"/>
          </a:xfrm>
        </p:grpSpPr>
        <p:sp>
          <p:nvSpPr>
            <p:cNvPr id="6150" name="Oval 6"/>
            <p:cNvSpPr>
              <a:spLocks noChangeArrowheads="1"/>
            </p:cNvSpPr>
            <p:nvPr/>
          </p:nvSpPr>
          <p:spPr bwMode="auto">
            <a:xfrm>
              <a:off x="4989" y="2065"/>
              <a:ext cx="1813" cy="606"/>
            </a:xfrm>
            <a:prstGeom prst="ellipse">
              <a:avLst/>
            </a:prstGeom>
            <a:solidFill>
              <a:srgbClr val="CCFF99"/>
            </a:solidFill>
            <a:ln w="38100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400" b="1" dirty="0">
                  <a:solidFill>
                    <a:srgbClr val="336600"/>
                  </a:solidFill>
                  <a:latin typeface="Arial Black" pitchFamily="34" charset="0"/>
                </a:rPr>
                <a:t>Regional</a:t>
              </a:r>
            </a:p>
            <a:p>
              <a:pPr algn="ctr"/>
              <a:r>
                <a:rPr lang="en-GB" sz="1400" b="1" dirty="0">
                  <a:solidFill>
                    <a:srgbClr val="336600"/>
                  </a:solidFill>
                  <a:latin typeface="Arial Black" pitchFamily="34" charset="0"/>
                </a:rPr>
                <a:t>Organisations</a:t>
              </a:r>
            </a:p>
            <a:p>
              <a:endParaRPr lang="en-GB" sz="1500" b="1" dirty="0">
                <a:solidFill>
                  <a:srgbClr val="336600"/>
                </a:solidFill>
                <a:latin typeface="Bookman Old Style" pitchFamily="18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 flipH="1">
              <a:off x="4764" y="1090"/>
              <a:ext cx="2274" cy="80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78999"/>
              </a:schemeClr>
            </a:solidFill>
            <a:ln w="38100">
              <a:solidFill>
                <a:srgbClr val="993366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 dirty="0">
                  <a:solidFill>
                    <a:srgbClr val="993366"/>
                  </a:solidFill>
                  <a:latin typeface="Arial Black" pitchFamily="34" charset="0"/>
                </a:rPr>
                <a:t>Global  Organisations</a:t>
              </a:r>
              <a:r>
                <a:rPr lang="en-US" sz="1600" dirty="0">
                  <a:solidFill>
                    <a:srgbClr val="993366"/>
                  </a:solidFill>
                  <a:latin typeface="Arial Black" pitchFamily="34" charset="0"/>
                </a:rPr>
                <a:t>      </a:t>
              </a:r>
              <a:endParaRPr lang="en-GB" sz="1600" dirty="0">
                <a:solidFill>
                  <a:srgbClr val="993366"/>
                </a:solidFill>
                <a:latin typeface="Arial Black" pitchFamily="34" charset="0"/>
              </a:endParaRPr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610" y="3380"/>
              <a:ext cx="4549" cy="1338"/>
            </a:xfrm>
            <a:prstGeom prst="ellipse">
              <a:avLst/>
            </a:prstGeom>
            <a:solidFill>
              <a:srgbClr val="86C5E8"/>
            </a:solidFill>
            <a:ln w="57150">
              <a:solidFill>
                <a:schemeClr val="tx2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AU" sz="800" b="1" dirty="0">
                <a:solidFill>
                  <a:srgbClr val="000080"/>
                </a:solidFill>
                <a:latin typeface="Bookman Old Style" pitchFamily="18" charset="0"/>
              </a:endParaRPr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 flipH="1">
              <a:off x="4851" y="4856"/>
              <a:ext cx="1837" cy="702"/>
            </a:xfrm>
            <a:prstGeom prst="ellipse">
              <a:avLst/>
            </a:prstGeom>
            <a:solidFill>
              <a:srgbClr val="FFD0BB">
                <a:alpha val="92999"/>
              </a:srgbClr>
            </a:solidFill>
            <a:ln w="381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 dirty="0">
                  <a:solidFill>
                    <a:srgbClr val="CF1501"/>
                  </a:solidFill>
                  <a:latin typeface="Arial Black" pitchFamily="34" charset="0"/>
                  <a:cs typeface="Arial" pitchFamily="34" charset="0"/>
                </a:rPr>
                <a:t>Provincial</a:t>
              </a:r>
            </a:p>
            <a:p>
              <a:pPr algn="ctr"/>
              <a:r>
                <a:rPr lang="en-US" sz="1600" b="1" dirty="0" smtClean="0">
                  <a:solidFill>
                    <a:srgbClr val="CF1501"/>
                  </a:solidFill>
                  <a:latin typeface="Arial Black" pitchFamily="34" charset="0"/>
                  <a:cs typeface="Arial" pitchFamily="34" charset="0"/>
                </a:rPr>
                <a:t>Government</a:t>
              </a:r>
            </a:p>
            <a:p>
              <a:pPr algn="ctr"/>
              <a:endParaRPr lang="en-GB" sz="1600" b="1" dirty="0">
                <a:solidFill>
                  <a:srgbClr val="CF1501"/>
                </a:solidFill>
                <a:latin typeface="Bookman Old Style" pitchFamily="18" charset="0"/>
              </a:endParaRPr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038" y="5752"/>
              <a:ext cx="1512" cy="500"/>
            </a:xfrm>
            <a:prstGeom prst="ellipse">
              <a:avLst/>
            </a:prstGeom>
            <a:solidFill>
              <a:srgbClr val="FF6565">
                <a:alpha val="45882"/>
              </a:srgbClr>
            </a:solidFill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GB" sz="1300" b="1" dirty="0">
                  <a:solidFill>
                    <a:srgbClr val="800000"/>
                  </a:solidFill>
                  <a:latin typeface="Arial Black" pitchFamily="34" charset="0"/>
                </a:rPr>
                <a:t>Municipality </a:t>
              </a:r>
              <a:r>
                <a:rPr lang="en-GB" sz="1200" b="1" dirty="0">
                  <a:solidFill>
                    <a:srgbClr val="CC0066"/>
                  </a:solidFill>
                  <a:latin typeface="Arial Black" pitchFamily="34" charset="0"/>
                </a:rPr>
                <a:t> </a:t>
              </a:r>
              <a:r>
                <a:rPr lang="en-GB" sz="1200" b="1" dirty="0">
                  <a:solidFill>
                    <a:srgbClr val="CC0066"/>
                  </a:solidFill>
                  <a:latin typeface="Bookman Old Style" pitchFamily="18" charset="0"/>
                </a:rPr>
                <a:t> </a:t>
              </a:r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4900" y="1090"/>
              <a:ext cx="1" cy="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363" y="3231"/>
              <a:ext cx="3150" cy="263"/>
            </a:xfrm>
            <a:prstGeom prst="rect">
              <a:avLst/>
            </a:prstGeom>
            <a:solidFill>
              <a:srgbClr val="3366FF">
                <a:alpha val="0"/>
              </a:srgbClr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GB" dirty="0"/>
            </a:p>
            <a:p>
              <a:pPr algn="ctr"/>
              <a:endParaRPr lang="en-GB" sz="2400" b="1" dirty="0">
                <a:solidFill>
                  <a:srgbClr val="0000CC"/>
                </a:solidFill>
              </a:endParaRPr>
            </a:p>
            <a:p>
              <a:pPr algn="ctr"/>
              <a:r>
                <a:rPr lang="en-GB" sz="2400" b="1" dirty="0">
                  <a:solidFill>
                    <a:srgbClr val="002060"/>
                  </a:solidFill>
                  <a:latin typeface="Arial Black" pitchFamily="34" charset="0"/>
                </a:rPr>
                <a:t>National </a:t>
              </a:r>
              <a:r>
                <a:rPr lang="en-GB" sz="2400" b="1" dirty="0" smtClean="0">
                  <a:solidFill>
                    <a:srgbClr val="002060"/>
                  </a:solidFill>
                  <a:latin typeface="Arial Black" pitchFamily="34" charset="0"/>
                </a:rPr>
                <a:t>State</a:t>
              </a:r>
            </a:p>
            <a:p>
              <a:pPr algn="ctr"/>
              <a:endParaRPr lang="en-GB" sz="2400" b="1" dirty="0">
                <a:solidFill>
                  <a:srgbClr val="0000CC"/>
                </a:solidFill>
              </a:endParaRPr>
            </a:p>
            <a:p>
              <a:pPr algn="ctr"/>
              <a:endParaRPr lang="en-GB" sz="2400" b="1" dirty="0" smtClean="0">
                <a:solidFill>
                  <a:srgbClr val="0000CC"/>
                </a:solidFill>
              </a:endParaRPr>
            </a:p>
            <a:p>
              <a:pPr algn="ctr"/>
              <a:endParaRPr lang="en-GB" sz="2400" b="1" dirty="0">
                <a:solidFill>
                  <a:srgbClr val="0000CC"/>
                </a:solidFill>
              </a:endParaRPr>
            </a:p>
            <a:p>
              <a:pPr algn="ctr"/>
              <a:endParaRPr lang="en-GB" sz="2400" b="1" dirty="0" smtClean="0">
                <a:solidFill>
                  <a:srgbClr val="0000CC"/>
                </a:solidFill>
              </a:endParaRPr>
            </a:p>
            <a:p>
              <a:pPr algn="ctr"/>
              <a:endParaRPr lang="en-GB" sz="2400" b="1" dirty="0">
                <a:solidFill>
                  <a:srgbClr val="0000CC"/>
                </a:solidFill>
                <a:latin typeface="Bookman Old Style" pitchFamily="18" charset="0"/>
              </a:endParaRPr>
            </a:p>
            <a:p>
              <a:pPr algn="ctr"/>
              <a:endParaRPr lang="en-GB" sz="2400" dirty="0">
                <a:solidFill>
                  <a:srgbClr val="0000CC"/>
                </a:solidFill>
                <a:latin typeface="Bookman Old Style" pitchFamily="18" charset="0"/>
              </a:endParaRPr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4748" y="1498"/>
              <a:ext cx="299" cy="747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H="1">
              <a:off x="3730" y="2380"/>
              <a:ext cx="1257" cy="1426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3849" y="4350"/>
              <a:ext cx="1002" cy="857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856" y="5230"/>
              <a:ext cx="177" cy="772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6538" y="5202"/>
              <a:ext cx="150" cy="75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V="1">
              <a:off x="6688" y="4350"/>
              <a:ext cx="1231" cy="853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H="1" flipV="1">
              <a:off x="6800" y="2398"/>
              <a:ext cx="1179" cy="1409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 flipV="1">
              <a:off x="6800" y="1555"/>
              <a:ext cx="237" cy="773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120680" cy="7920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Arenas of Governance</a:t>
            </a:r>
            <a:endParaRPr lang="en-AU" sz="333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500063" indent="-276225">
              <a:spcBef>
                <a:spcPts val="0"/>
              </a:spcBef>
              <a:spcAft>
                <a:spcPts val="1200"/>
              </a:spcAft>
              <a:buSzPct val="79000"/>
              <a:buBlip>
                <a:blip r:embed="rId2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sz="2400" dirty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1071" name="Picture 47" descr="C:\Users\jacamilleri\Pictures\Governance diagram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9" y="1509495"/>
            <a:ext cx="6624736" cy="4772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AU" sz="333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/>
          </a:bodyPr>
          <a:lstStyle/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endParaRPr lang="en-AU" sz="2400" dirty="0" smtClean="0">
              <a:solidFill>
                <a:srgbClr val="800000"/>
              </a:solidFill>
              <a:latin typeface="Arial Narrow" pitchFamily="34" charset="0"/>
            </a:endParaRPr>
          </a:p>
          <a:p>
            <a:pPr marL="500063" indent="-276225">
              <a:spcBef>
                <a:spcPts val="0"/>
              </a:spcBef>
              <a:spcAft>
                <a:spcPts val="1200"/>
              </a:spcAft>
              <a:buSzPct val="79000"/>
              <a:buBlip>
                <a:blip r:embed="rId2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sz="2400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85225" cy="28797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sz="10600" b="1" dirty="0" smtClean="0">
                <a:solidFill>
                  <a:schemeClr val="bg1"/>
                </a:solidFill>
                <a:latin typeface="Chiller" pitchFamily="82" charset="0"/>
              </a:rPr>
              <a:t>Risks &amp; Opportunities</a:t>
            </a:r>
            <a:r>
              <a:rPr lang="en-AU" sz="8800" b="1" dirty="0" smtClean="0">
                <a:solidFill>
                  <a:schemeClr val="bg1"/>
                </a:solidFill>
                <a:latin typeface="Chiller" pitchFamily="82" charset="0"/>
              </a:rPr>
              <a:t/>
            </a:r>
            <a:br>
              <a:rPr lang="en-AU" sz="8800" b="1" dirty="0" smtClean="0">
                <a:solidFill>
                  <a:schemeClr val="bg1"/>
                </a:solidFill>
                <a:latin typeface="Chiller" pitchFamily="82" charset="0"/>
              </a:rPr>
            </a:br>
            <a:r>
              <a:rPr lang="en-AU" sz="10600" b="1" dirty="0" smtClean="0">
                <a:solidFill>
                  <a:srgbClr val="760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A World in Ferment</a:t>
            </a:r>
          </a:p>
        </p:txBody>
      </p:sp>
      <p:pic>
        <p:nvPicPr>
          <p:cNvPr id="3075" name="Picture 6" descr="http://stmichaels.org.au/wp-content/uploads/sites/2/2015/02/Purple-Clouds-e14351090535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3068638"/>
          </a:xfrm>
          <a:noFill/>
        </p:spPr>
      </p:pic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23528" y="3356992"/>
            <a:ext cx="8353425" cy="3095625"/>
          </a:xfrm>
          <a:prstGeom prst="horizontalScroll">
            <a:avLst>
              <a:gd name="adj" fmla="val 12500"/>
            </a:avLst>
          </a:prstGeom>
          <a:solidFill>
            <a:srgbClr val="820019"/>
          </a:solidFill>
          <a:ln w="19050">
            <a:solidFill>
              <a:srgbClr val="3D773E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600"/>
              </a:spcAft>
            </a:pPr>
            <a:endParaRPr lang="en-AU" sz="800" b="1" dirty="0">
              <a:solidFill>
                <a:schemeClr val="bg1"/>
              </a:solidFill>
            </a:endParaRPr>
          </a:p>
          <a:p>
            <a:pPr algn="ctr">
              <a:spcAft>
                <a:spcPts val="1200"/>
              </a:spcAft>
            </a:pPr>
            <a:endParaRPr lang="en-AU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en-AU" sz="5000" b="1" dirty="0" smtClean="0">
                <a:solidFill>
                  <a:schemeClr val="bg1"/>
                </a:solidFill>
                <a:latin typeface="Georgia" pitchFamily="18" charset="0"/>
              </a:rPr>
              <a:t>The Democracy Deficit</a:t>
            </a:r>
          </a:p>
          <a:p>
            <a:pPr algn="ctr">
              <a:spcAft>
                <a:spcPts val="1200"/>
              </a:spcAft>
            </a:pPr>
            <a:endParaRPr lang="en-AU" sz="4800" b="1" dirty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spcAft>
                <a:spcPts val="1200"/>
              </a:spcAft>
            </a:pPr>
            <a:endParaRPr lang="en-AU" sz="1400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ctr">
              <a:spcAft>
                <a:spcPts val="1200"/>
              </a:spcAft>
            </a:pPr>
            <a:endParaRPr lang="en-US" sz="35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AU" sz="9600" b="1" dirty="0">
                <a:solidFill>
                  <a:schemeClr val="bg1"/>
                </a:solidFill>
                <a:latin typeface="Chiller" pitchFamily="82" charset="0"/>
              </a:rPr>
              <a:t>Risks &amp; Opportunities</a:t>
            </a:r>
            <a:r>
              <a:rPr lang="en-AU" sz="1600" b="1" dirty="0">
                <a:solidFill>
                  <a:schemeClr val="bg1"/>
                </a:solidFill>
                <a:latin typeface="Chiller" pitchFamily="82" charset="0"/>
              </a:rPr>
              <a:t/>
            </a:r>
            <a:br>
              <a:rPr lang="en-AU" sz="1600" b="1" dirty="0">
                <a:solidFill>
                  <a:schemeClr val="bg1"/>
                </a:solidFill>
                <a:latin typeface="Chiller" pitchFamily="82" charset="0"/>
              </a:rPr>
            </a:br>
            <a:r>
              <a:rPr lang="en-AU" sz="9600" b="1" dirty="0">
                <a:solidFill>
                  <a:srgbClr val="7600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iller" pitchFamily="82" charset="0"/>
              </a:rPr>
              <a:t>A World in Ferment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7813"/>
            <a:ext cx="8712968" cy="774923"/>
          </a:xfrm>
          <a:solidFill>
            <a:srgbClr val="CCFF99"/>
          </a:solidFill>
        </p:spPr>
        <p:txBody>
          <a:bodyPr/>
          <a:lstStyle/>
          <a:p>
            <a:pPr algn="ctr"/>
            <a:r>
              <a:rPr lang="en-AU" b="1" dirty="0" smtClean="0">
                <a:solidFill>
                  <a:srgbClr val="006000"/>
                </a:solidFill>
                <a:latin typeface="Copperplate Gothic Bold" pitchFamily="34" charset="0"/>
              </a:rPr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1196752"/>
            <a:ext cx="8784976" cy="5400600"/>
          </a:xfrm>
        </p:spPr>
        <p:txBody>
          <a:bodyPr/>
          <a:lstStyle/>
          <a:p>
            <a:pPr>
              <a:buNone/>
            </a:pPr>
            <a:endParaRPr lang="en-GB" sz="1600" dirty="0" smtClean="0">
              <a:solidFill>
                <a:srgbClr val="800000"/>
              </a:solidFill>
            </a:endParaRPr>
          </a:p>
          <a:p>
            <a:pPr marL="263525" indent="-263525">
              <a:buNone/>
            </a:pPr>
            <a:r>
              <a:rPr lang="en-GB" sz="1600" dirty="0" smtClean="0">
                <a:solidFill>
                  <a:srgbClr val="800000"/>
                </a:solidFill>
              </a:rPr>
              <a:t>   	</a:t>
            </a:r>
          </a:p>
          <a:p>
            <a:pPr marL="263525" indent="-263525">
              <a:buNone/>
            </a:pPr>
            <a:r>
              <a:rPr lang="en-GB" sz="2000" dirty="0" smtClean="0">
                <a:solidFill>
                  <a:srgbClr val="21138B"/>
                </a:solidFill>
              </a:rPr>
              <a:t>                                                                                                </a:t>
            </a:r>
            <a:r>
              <a:rPr lang="en-GB" sz="2000" b="1" dirty="0" smtClean="0">
                <a:solidFill>
                  <a:srgbClr val="21138B"/>
                </a:solidFill>
                <a:hlinkClick r:id="rId2"/>
              </a:rPr>
              <a:t>www.Josephcamilleri.org</a:t>
            </a:r>
            <a:endParaRPr lang="en-GB" sz="2000" b="1" dirty="0" smtClean="0">
              <a:solidFill>
                <a:srgbClr val="21138B"/>
              </a:solidFill>
            </a:endParaRPr>
          </a:p>
          <a:p>
            <a:pPr marL="263525" indent="-263525">
              <a:buNone/>
            </a:pPr>
            <a:endParaRPr lang="en-AU" sz="2400" dirty="0" smtClean="0"/>
          </a:p>
          <a:p>
            <a:pPr marL="263525" indent="-263525">
              <a:spcBef>
                <a:spcPts val="0"/>
              </a:spcBef>
              <a:buNone/>
            </a:pPr>
            <a:r>
              <a:rPr lang="en-AU" sz="2000" b="1" dirty="0" smtClean="0">
                <a:solidFill>
                  <a:srgbClr val="800000"/>
                </a:solidFill>
              </a:rPr>
              <a:t>             </a:t>
            </a:r>
          </a:p>
          <a:p>
            <a:pPr marL="1884363" indent="-1884363">
              <a:spcBef>
                <a:spcPts val="0"/>
              </a:spcBef>
              <a:buFont typeface="Wingdings" pitchFamily="2" charset="2"/>
              <a:buNone/>
            </a:pPr>
            <a:r>
              <a:rPr lang="en-GB" sz="2000" dirty="0" smtClean="0">
                <a:solidFill>
                  <a:srgbClr val="800000"/>
                </a:solidFill>
              </a:rPr>
              <a:t>			                 				   </a:t>
            </a:r>
            <a:r>
              <a:rPr lang="en-GB" sz="2100" b="1" dirty="0" smtClean="0">
                <a:solidFill>
                  <a:srgbClr val="800000"/>
                </a:solidFill>
                <a:hlinkClick r:id="rId3"/>
              </a:rPr>
              <a:t>www.resourcesforemocracy.com/</a:t>
            </a: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-1524000">
              <a:spcBef>
                <a:spcPts val="0"/>
              </a:spcBef>
              <a:buFont typeface="Wingdings" pitchFamily="2" charset="2"/>
              <a:buNone/>
            </a:pPr>
            <a:endParaRPr lang="en-GB" sz="2100" dirty="0" smtClean="0">
              <a:solidFill>
                <a:srgbClr val="800000"/>
              </a:solidFill>
            </a:endParaRPr>
          </a:p>
          <a:p>
            <a:pPr marL="1524000" indent="-1524000">
              <a:spcBef>
                <a:spcPts val="0"/>
              </a:spcBef>
              <a:buFont typeface="Wingdings" pitchFamily="2" charset="2"/>
              <a:buNone/>
            </a:pPr>
            <a:endParaRPr lang="en-GB" sz="2100" dirty="0" smtClean="0">
              <a:solidFill>
                <a:srgbClr val="800000"/>
              </a:solidFill>
            </a:endParaRPr>
          </a:p>
          <a:p>
            <a:pPr marL="1524000" indent="-1524000">
              <a:spcBef>
                <a:spcPts val="0"/>
              </a:spcBef>
              <a:buFont typeface="Wingdings" pitchFamily="2" charset="2"/>
              <a:buNone/>
            </a:pPr>
            <a:endParaRPr lang="en-GB" sz="2100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r>
              <a:rPr lang="en-GB" sz="2100" b="1" dirty="0" smtClean="0">
                <a:solidFill>
                  <a:srgbClr val="800000"/>
                </a:solidFill>
                <a:hlinkClick r:id="rId4"/>
              </a:rPr>
              <a:t>www.opendemocracy.net</a:t>
            </a: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1441450">
              <a:spcBef>
                <a:spcPts val="0"/>
              </a:spcBef>
              <a:buFont typeface="Wingdings" pitchFamily="2" charset="2"/>
              <a:buNone/>
            </a:pPr>
            <a:r>
              <a:rPr lang="en-GB" sz="2100" b="1" dirty="0" smtClean="0">
                <a:solidFill>
                  <a:srgbClr val="800000"/>
                </a:solidFill>
                <a:hlinkClick r:id="rId5"/>
              </a:rPr>
              <a:t>www.transparency.org</a:t>
            </a: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1441450">
              <a:spcBef>
                <a:spcPts val="0"/>
              </a:spcBef>
              <a:buFont typeface="Wingdings" pitchFamily="2" charset="2"/>
              <a:buNone/>
            </a:pP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endParaRPr lang="en-GB" sz="2100" b="1" dirty="0" smtClean="0">
              <a:solidFill>
                <a:srgbClr val="800000"/>
              </a:solidFill>
            </a:endParaRPr>
          </a:p>
          <a:p>
            <a:pPr marL="1524000" indent="3671888">
              <a:spcBef>
                <a:spcPts val="0"/>
              </a:spcBef>
              <a:buFont typeface="Wingdings" pitchFamily="2" charset="2"/>
              <a:buNone/>
            </a:pPr>
            <a:endParaRPr lang="en-GB" sz="2100" dirty="0" smtClean="0">
              <a:solidFill>
                <a:srgbClr val="800000"/>
              </a:solidFill>
            </a:endParaRPr>
          </a:p>
        </p:txBody>
      </p:sp>
      <p:pic>
        <p:nvPicPr>
          <p:cNvPr id="4" name="Picture 3" descr="Joseph A. Camilleri"/>
          <p:cNvPicPr/>
          <p:nvPr/>
        </p:nvPicPr>
        <p:blipFill>
          <a:blip r:embed="rId6" cstate="print">
            <a:lum bright="10000"/>
          </a:blip>
          <a:srcRect/>
          <a:stretch>
            <a:fillRect/>
          </a:stretch>
        </p:blipFill>
        <p:spPr bwMode="auto">
          <a:xfrm>
            <a:off x="179512" y="1412776"/>
            <a:ext cx="54726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479B60-EC7E-48C0-B10A-4AB954628A84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6" name="Picture 5" descr="Home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077072"/>
            <a:ext cx="49720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Resources for Democracy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2780928"/>
            <a:ext cx="151216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https://www.transparency.org/assets/images/responsive/ti-logo.png"/>
          <p:cNvPicPr/>
          <p:nvPr/>
        </p:nvPicPr>
        <p:blipFill>
          <a:blip r:embed="rId9" cstate="print">
            <a:lum bright="-15000" contrast="10000"/>
          </a:blip>
          <a:srcRect/>
          <a:stretch>
            <a:fillRect/>
          </a:stretch>
        </p:blipFill>
        <p:spPr bwMode="auto">
          <a:xfrm>
            <a:off x="467544" y="5301208"/>
            <a:ext cx="2304256" cy="74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92888" cy="10081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AU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Winter of Discontent</a:t>
            </a:r>
            <a:endParaRPr lang="en-AU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517232"/>
          </a:xfrm>
        </p:spPr>
        <p:txBody>
          <a:bodyPr>
            <a:normAutofit fontScale="55000" lnSpcReduction="20000"/>
          </a:bodyPr>
          <a:lstStyle/>
          <a:p>
            <a:pPr marL="179388" indent="0">
              <a:lnSpc>
                <a:spcPct val="220000"/>
              </a:lnSpc>
              <a:spcBef>
                <a:spcPts val="0"/>
              </a:spcBef>
              <a:buNone/>
            </a:pPr>
            <a:r>
              <a:rPr lang="en-AU" sz="4300" i="1" dirty="0" smtClean="0">
                <a:solidFill>
                  <a:srgbClr val="800000"/>
                </a:solidFill>
                <a:latin typeface="Berlin Sans FB" pitchFamily="34" charset="0"/>
              </a:rPr>
              <a:t>In much of the Western world – Australia </a:t>
            </a:r>
          </a:p>
          <a:p>
            <a:pPr marL="179388" indent="0">
              <a:lnSpc>
                <a:spcPct val="220000"/>
              </a:lnSpc>
              <a:spcBef>
                <a:spcPts val="0"/>
              </a:spcBef>
              <a:buNone/>
            </a:pPr>
            <a:r>
              <a:rPr lang="en-AU" sz="4300" i="1" dirty="0" smtClean="0">
                <a:solidFill>
                  <a:srgbClr val="800000"/>
                </a:solidFill>
                <a:latin typeface="Berlin Sans FB" pitchFamily="34" charset="0"/>
              </a:rPr>
              <a:t>included – public discontent  is on the rise</a:t>
            </a:r>
            <a:r>
              <a:rPr lang="en-AU" sz="3600" dirty="0" smtClean="0">
                <a:solidFill>
                  <a:srgbClr val="800000"/>
                </a:solidFill>
                <a:latin typeface="Berlin Sans FB" pitchFamily="34" charset="0"/>
              </a:rPr>
              <a:t>. </a:t>
            </a:r>
          </a:p>
          <a:p>
            <a:pPr marL="179388" indent="0">
              <a:spcBef>
                <a:spcPts val="0"/>
              </a:spcBef>
              <a:buNone/>
            </a:pPr>
            <a:endParaRPr lang="en-AU" sz="40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179388" indent="0">
              <a:spcBef>
                <a:spcPts val="0"/>
              </a:spcBef>
              <a:buNone/>
            </a:pPr>
            <a:r>
              <a:rPr lang="en-AU" sz="5100" dirty="0" smtClean="0">
                <a:solidFill>
                  <a:srgbClr val="002060"/>
                </a:solidFill>
                <a:latin typeface="Arial Narrow" pitchFamily="34" charset="0"/>
              </a:rPr>
              <a:t>People are disillusioned with:</a:t>
            </a:r>
          </a:p>
          <a:p>
            <a:pPr marL="179388" indent="0">
              <a:spcBef>
                <a:spcPts val="0"/>
              </a:spcBef>
              <a:buNone/>
            </a:pPr>
            <a:endParaRPr lang="en-AU" sz="33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720725" indent="-457200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Juvenile shadowboxing in our parliaments</a:t>
            </a:r>
          </a:p>
          <a:p>
            <a:pPr marL="720725" indent="-457200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Spin – designed to conceal weakness or evade criticism</a:t>
            </a:r>
          </a:p>
          <a:p>
            <a:pPr marL="720725" indent="-457200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Short-termism of government </a:t>
            </a:r>
            <a:r>
              <a:rPr lang="en-AU" sz="4400" b="1" dirty="0" smtClean="0">
                <a:solidFill>
                  <a:srgbClr val="C00000"/>
                </a:solidFill>
                <a:latin typeface="Copperplate Gothic Bold" pitchFamily="34" charset="0"/>
                <a:sym typeface="Wingdings"/>
              </a:rPr>
              <a:t></a:t>
            </a: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 political failure complementing market failure</a:t>
            </a:r>
          </a:p>
          <a:p>
            <a:pPr marL="720725" indent="-457200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Political corruption</a:t>
            </a:r>
          </a:p>
          <a:p>
            <a:pPr marL="720725" indent="-457200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Money politics</a:t>
            </a:r>
            <a:endParaRPr lang="en-AU" sz="4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4" name="Picture 3" descr="Image result for public discontent image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484784"/>
            <a:ext cx="2592288" cy="14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6864" cy="10081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AU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Winter of Discontent</a:t>
            </a:r>
            <a:endParaRPr lang="en-AU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112568"/>
          </a:xfrm>
        </p:spPr>
        <p:txBody>
          <a:bodyPr>
            <a:normAutofit lnSpcReduction="10000"/>
          </a:bodyPr>
          <a:lstStyle/>
          <a:p>
            <a:pPr marL="179388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AU" sz="3000" dirty="0" smtClean="0">
                <a:solidFill>
                  <a:srgbClr val="002060"/>
                </a:solidFill>
                <a:latin typeface="Arial Narrow" pitchFamily="34" charset="0"/>
              </a:rPr>
              <a:t>Many feel disconnected from the political process: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Unable to influence decision making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Unable to access relevant information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Unable to get a sense of the nature or scale of the problem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Unable to grasp the options available to them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Unconvinced that those vying for political office are themselves equipped to handle the challenges we face.</a:t>
            </a:r>
          </a:p>
          <a:p>
            <a:pPr marL="984250" indent="-541338">
              <a:spcBef>
                <a:spcPts val="0"/>
              </a:spcBef>
              <a:spcAft>
                <a:spcPts val="2400"/>
              </a:spcAft>
              <a:buNone/>
            </a:pPr>
            <a:r>
              <a:rPr lang="en-AU" sz="2400" b="1" dirty="0" smtClean="0">
                <a:solidFill>
                  <a:srgbClr val="B44649"/>
                </a:solidFill>
                <a:latin typeface="Arial" pitchFamily="34" charset="0"/>
                <a:cs typeface="Arial" pitchFamily="34" charset="0"/>
              </a:rPr>
              <a:t>DEMOCRACY DOES NOT SEEM TO BE WORKING</a:t>
            </a:r>
          </a:p>
          <a:p>
            <a:pPr marL="623888" indent="-360363">
              <a:spcBef>
                <a:spcPts val="0"/>
              </a:spcBef>
              <a:spcAft>
                <a:spcPts val="1800"/>
              </a:spcAft>
              <a:buBlip>
                <a:blip r:embed="rId2"/>
              </a:buBlip>
            </a:pPr>
            <a:endParaRPr lang="en-AU" sz="24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623888" indent="-360363">
              <a:spcBef>
                <a:spcPts val="0"/>
              </a:spcBef>
              <a:spcAft>
                <a:spcPts val="1800"/>
              </a:spcAft>
              <a:buBlip>
                <a:blip r:embed="rId2"/>
              </a:buBlip>
            </a:pPr>
            <a:endParaRPr lang="en-AU" sz="24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179388" indent="0">
              <a:spcBef>
                <a:spcPts val="0"/>
              </a:spcBef>
              <a:spcAft>
                <a:spcPts val="1800"/>
              </a:spcAft>
              <a:buFontTx/>
              <a:buChar char="-"/>
            </a:pPr>
            <a:endParaRPr lang="en-A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36904" cy="64807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AU" sz="280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Back to Basics: What is Democracy</a:t>
            </a:r>
            <a:endParaRPr lang="en-AU" sz="280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fontScale="55000" lnSpcReduction="20000"/>
          </a:bodyPr>
          <a:lstStyle/>
          <a:p>
            <a:pPr marL="579438" lvl="1" indent="-49688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ct val="123000"/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We have had several expressions of the democratic ethic.</a:t>
            </a:r>
          </a:p>
          <a:p>
            <a:pPr marL="579438" lvl="1" indent="-496888">
              <a:lnSpc>
                <a:spcPct val="120000"/>
              </a:lnSpc>
              <a:spcBef>
                <a:spcPts val="0"/>
              </a:spcBef>
              <a:buSzPct val="123000"/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Perhaps the first and most challenging example:</a:t>
            </a:r>
          </a:p>
          <a:p>
            <a:pPr marL="579438" lvl="1" indent="-49688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ct val="123000"/>
              <a:buNone/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	 Indigenous systems of law and consensual decision making</a:t>
            </a:r>
          </a:p>
          <a:p>
            <a:pPr marL="579438" lvl="1" indent="-496888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23000"/>
              <a:buBlip>
                <a:blip r:embed="rId2"/>
              </a:buBlip>
            </a:pPr>
            <a:r>
              <a:rPr lang="en-AU" sz="4400" dirty="0" smtClean="0">
                <a:solidFill>
                  <a:srgbClr val="002060"/>
                </a:solidFill>
                <a:latin typeface="Arial Narrow" pitchFamily="34" charset="0"/>
              </a:rPr>
              <a:t>Athenian model: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79000"/>
              <a:buBlip>
                <a:blip r:embed="rId3"/>
              </a:buBlip>
            </a:pP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Democracy (</a:t>
            </a:r>
            <a:r>
              <a:rPr lang="en-AU" sz="3800" i="1" dirty="0" err="1" smtClean="0">
                <a:solidFill>
                  <a:srgbClr val="800000"/>
                </a:solidFill>
                <a:latin typeface="Arial Narrow" pitchFamily="34" charset="0"/>
              </a:rPr>
              <a:t>dēmokratia</a:t>
            </a: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) derives from </a:t>
            </a:r>
            <a:r>
              <a:rPr lang="en-AU" sz="3800" i="1" dirty="0" err="1" smtClean="0">
                <a:solidFill>
                  <a:srgbClr val="800000"/>
                </a:solidFill>
                <a:latin typeface="Arial Narrow" pitchFamily="34" charset="0"/>
              </a:rPr>
              <a:t>dēmos</a:t>
            </a: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, which refers to the entire citizen body, and </a:t>
            </a:r>
            <a:r>
              <a:rPr lang="en-AU" sz="3800" i="1" dirty="0" err="1" smtClean="0">
                <a:solidFill>
                  <a:srgbClr val="800000"/>
                </a:solidFill>
                <a:latin typeface="Arial Narrow" pitchFamily="34" charset="0"/>
              </a:rPr>
              <a:t>kratos</a:t>
            </a: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, meaning rule.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79000"/>
              <a:buBlip>
                <a:blip r:embed="rId3"/>
              </a:buBlip>
            </a:pP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Any male citizen could participate in the main democratic body of Athens, the assembly (</a:t>
            </a:r>
            <a:r>
              <a:rPr lang="en-AU" sz="3800" i="1" dirty="0" err="1" smtClean="0">
                <a:solidFill>
                  <a:srgbClr val="002060"/>
                </a:solidFill>
                <a:latin typeface="Arial Narrow" pitchFamily="34" charset="0"/>
              </a:rPr>
              <a:t>ekklēsia</a:t>
            </a: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), which met at least once (more often 2 or 3 times) a month – excluded were women, slaves and foreigners.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79000"/>
              <a:buBlip>
                <a:blip r:embed="rId3"/>
              </a:buBlip>
            </a:pP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In the 4th and 5th centuries BCE the male citizen population of Athens ranged from 30,000 to 60,000 depending on the period. 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buSzPct val="79000"/>
              <a:buBlip>
                <a:blip r:embed="rId3"/>
              </a:buBlip>
            </a:pP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The assembly met on the </a:t>
            </a:r>
            <a:r>
              <a:rPr lang="en-AU" sz="3800" dirty="0" err="1" smtClean="0">
                <a:solidFill>
                  <a:srgbClr val="002060"/>
                </a:solidFill>
                <a:latin typeface="Arial Narrow" pitchFamily="34" charset="0"/>
              </a:rPr>
              <a:t>Pnyx</a:t>
            </a: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 hill in 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buSzPct val="79000"/>
              <a:buNone/>
            </a:pP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	a dedicated space which accommodated </a:t>
            </a:r>
          </a:p>
          <a:p>
            <a:pPr marL="900113" lvl="1" indent="-27622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79000"/>
              <a:buNone/>
            </a:pPr>
            <a:r>
              <a:rPr lang="en-AU" sz="3800" dirty="0" smtClean="0">
                <a:solidFill>
                  <a:srgbClr val="002060"/>
                </a:solidFill>
                <a:latin typeface="Arial Narrow" pitchFamily="34" charset="0"/>
              </a:rPr>
              <a:t>	around 6000 citizens. </a:t>
            </a:r>
          </a:p>
          <a:p>
            <a:pPr marL="900113" lvl="1" indent="-276225">
              <a:spcBef>
                <a:spcPts val="0"/>
              </a:spcBef>
              <a:spcAft>
                <a:spcPts val="600"/>
              </a:spcAft>
              <a:buSzPct val="79000"/>
              <a:buBlip>
                <a:blip r:embed="rId3"/>
              </a:buBlip>
            </a:pP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Nine presidents (</a:t>
            </a:r>
            <a:r>
              <a:rPr lang="en-AU" sz="3800" i="1" dirty="0" err="1" smtClean="0">
                <a:solidFill>
                  <a:srgbClr val="800000"/>
                </a:solidFill>
                <a:latin typeface="Arial Narrow" pitchFamily="34" charset="0"/>
              </a:rPr>
              <a:t>proedroi</a:t>
            </a:r>
            <a:r>
              <a:rPr lang="en-AU" sz="3800" dirty="0" smtClean="0">
                <a:solidFill>
                  <a:srgbClr val="800000"/>
                </a:solidFill>
                <a:latin typeface="Arial Narrow" pitchFamily="34" charset="0"/>
              </a:rPr>
              <a:t>), elected by lot and holding the office one time only, organised the proceedings and assessed the voting.</a:t>
            </a:r>
            <a:endParaRPr lang="en-AU" sz="3800" dirty="0">
              <a:solidFill>
                <a:srgbClr val="800000"/>
              </a:solidFill>
              <a:latin typeface="Arial Narrow" pitchFamily="34" charset="0"/>
            </a:endParaRPr>
          </a:p>
        </p:txBody>
      </p:sp>
      <p:pic>
        <p:nvPicPr>
          <p:cNvPr id="4" name="Picture 3" descr="Image result for pnyx hill"/>
          <p:cNvPicPr/>
          <p:nvPr/>
        </p:nvPicPr>
        <p:blipFill>
          <a:blip r:embed="rId4" cstate="print"/>
          <a:srcRect t="9043" b="9574"/>
          <a:stretch>
            <a:fillRect/>
          </a:stretch>
        </p:blipFill>
        <p:spPr bwMode="auto">
          <a:xfrm>
            <a:off x="6228184" y="5013177"/>
            <a:ext cx="219266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0840" cy="115212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Democracy </a:t>
            </a:r>
            <a:b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</a:br>
            <a: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in the Modern Period</a:t>
            </a:r>
            <a:endParaRPr lang="en-AU" sz="333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76864" cy="4536504"/>
          </a:xfrm>
        </p:spPr>
        <p:txBody>
          <a:bodyPr>
            <a:normAutofit fontScale="92500" lnSpcReduction="10000"/>
          </a:bodyPr>
          <a:lstStyle/>
          <a:p>
            <a:pPr marL="579438" lvl="1" indent="-496888">
              <a:spcBef>
                <a:spcPts val="0"/>
              </a:spcBef>
              <a:spcAft>
                <a:spcPts val="3000"/>
              </a:spcAft>
              <a:buSzPct val="123000"/>
              <a:buBlip>
                <a:blip r:embed="rId2"/>
              </a:buBlip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In 18</a:t>
            </a:r>
            <a:r>
              <a:rPr lang="en-AU" baseline="30000" dirty="0" smtClean="0">
                <a:solidFill>
                  <a:srgbClr val="002060"/>
                </a:solidFill>
                <a:latin typeface="Arial Narrow" pitchFamily="34" charset="0"/>
              </a:rPr>
              <a:t>th</a:t>
            </a: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 century Industrial Revolution &amp; Enlightenment ushered in renewed intellectual and political interest in democratic thought.</a:t>
            </a:r>
          </a:p>
          <a:p>
            <a:pPr marL="579438" lvl="1" indent="-496888">
              <a:spcBef>
                <a:spcPts val="0"/>
              </a:spcBef>
              <a:spcAft>
                <a:spcPts val="3000"/>
              </a:spcAft>
              <a:buSzPct val="123000"/>
              <a:buBlip>
                <a:blip r:embed="rId2"/>
              </a:buBlip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New concepts of:</a:t>
            </a:r>
          </a:p>
          <a:p>
            <a:pPr marL="979488" lvl="1" indent="-355600">
              <a:spcBef>
                <a:spcPts val="0"/>
              </a:spcBef>
              <a:spcAft>
                <a:spcPts val="3000"/>
              </a:spcAft>
              <a:buSzPct val="79000"/>
              <a:buBlip>
                <a:blip r:embed="rId3"/>
              </a:buBlip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political rule</a:t>
            </a:r>
          </a:p>
          <a:p>
            <a:pPr marL="979488" lvl="1" indent="-355600">
              <a:spcBef>
                <a:spcPts val="0"/>
              </a:spcBef>
              <a:spcAft>
                <a:spcPts val="3000"/>
              </a:spcAft>
              <a:buSzPct val="79000"/>
              <a:buBlip>
                <a:blip r:embed="rId3"/>
              </a:buBlip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social contract  </a:t>
            </a:r>
          </a:p>
          <a:p>
            <a:pPr marL="979488" lvl="1" indent="-355600">
              <a:spcBef>
                <a:spcPts val="0"/>
              </a:spcBef>
              <a:spcAft>
                <a:spcPts val="3000"/>
              </a:spcAft>
              <a:buSzPct val="79000"/>
              <a:buBlip>
                <a:blip r:embed="rId3"/>
              </a:buBlip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legitimacy </a:t>
            </a:r>
          </a:p>
          <a:p>
            <a:pPr marL="579438" lvl="1" indent="-496888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579438" lvl="1" indent="-496888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sz="24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79000"/>
              <a:buBlip>
                <a:blip r:embed="rId3"/>
              </a:buBlip>
            </a:pPr>
            <a:endParaRPr lang="en-AU" sz="24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79000"/>
              <a:buBlip>
                <a:blip r:embed="rId3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100811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AU" sz="280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Foundational Principles of Democracy </a:t>
            </a:r>
            <a:br>
              <a:rPr lang="en-AU" sz="280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</a:br>
            <a:r>
              <a:rPr lang="en-AU" sz="280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in the Modern Period</a:t>
            </a:r>
            <a:endParaRPr lang="en-AU" sz="280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589240"/>
          </a:xfrm>
        </p:spPr>
        <p:txBody>
          <a:bodyPr>
            <a:normAutofit fontScale="85000" lnSpcReduction="10000"/>
          </a:bodyPr>
          <a:lstStyle/>
          <a:p>
            <a:pPr marL="82550" lvl="1" indent="0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  <a:buSzPct val="123000"/>
              <a:buNone/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Key principles (enunciated by leading thinkers though with considerable differences among them, e.g. Rousseau, John Stuart Mill):</a:t>
            </a:r>
          </a:p>
          <a:p>
            <a:pPr marL="720725" lvl="1" indent="-457200">
              <a:spcBef>
                <a:spcPts val="0"/>
              </a:spcBef>
              <a:spcAft>
                <a:spcPts val="900"/>
              </a:spcAft>
              <a:buSzPct val="95000"/>
              <a:buBlip>
                <a:blip r:embed="rId2"/>
              </a:buBlip>
            </a:pP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</a:rPr>
              <a:t>Political Equality – all citizens have an equal voice in all decisions made in the public sphere (i.e. decisions made by public institutions)</a:t>
            </a:r>
          </a:p>
          <a:p>
            <a:pPr marL="720725" lvl="1" indent="-457200">
              <a:spcBef>
                <a:spcPts val="0"/>
              </a:spcBef>
              <a:spcAft>
                <a:spcPts val="900"/>
              </a:spcAft>
              <a:buSzPct val="95000"/>
              <a:buNone/>
            </a:pPr>
            <a:r>
              <a:rPr lang="en-AU" sz="2600" i="1" dirty="0" smtClean="0">
                <a:solidFill>
                  <a:srgbClr val="002060"/>
                </a:solidFill>
                <a:latin typeface="Agency FB" pitchFamily="34" charset="0"/>
              </a:rPr>
              <a:t>	</a:t>
            </a:r>
            <a:r>
              <a:rPr lang="en-AU" sz="2600" i="1" dirty="0" smtClean="0">
                <a:solidFill>
                  <a:srgbClr val="B44649"/>
                </a:solidFill>
                <a:latin typeface="Agency FB" pitchFamily="34" charset="0"/>
              </a:rPr>
              <a:t>. . . no citizen shall be rich enough to buy another and none so as to be forced to sell himself. (Rousseau)</a:t>
            </a:r>
          </a:p>
          <a:p>
            <a:pPr marL="720725" lvl="1" indent="-457200">
              <a:spcBef>
                <a:spcPts val="0"/>
              </a:spcBef>
              <a:spcAft>
                <a:spcPts val="900"/>
              </a:spcAft>
              <a:buSzPct val="106000"/>
              <a:buBlip>
                <a:blip r:embed="rId2"/>
              </a:buBlip>
            </a:pP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</a:rPr>
              <a:t>Responsible citizenship (i.e. citizens consider the public interest and not just their own private interests) </a:t>
            </a: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 greater sense of belonging to community.</a:t>
            </a:r>
          </a:p>
          <a:p>
            <a:pPr marL="1120775" lvl="2" indent="-457200">
              <a:spcBef>
                <a:spcPts val="0"/>
              </a:spcBef>
              <a:spcAft>
                <a:spcPts val="900"/>
              </a:spcAft>
              <a:buSzPct val="86000"/>
              <a:buBlip>
                <a:blip r:embed="rId3"/>
              </a:buBlip>
            </a:pP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Participation  development of community</a:t>
            </a:r>
          </a:p>
          <a:p>
            <a:pPr marL="720725" lvl="1" indent="-457200">
              <a:spcBef>
                <a:spcPts val="0"/>
              </a:spcBef>
              <a:spcAft>
                <a:spcPts val="900"/>
              </a:spcAft>
              <a:buSzPct val="106000"/>
              <a:buBlip>
                <a:blip r:embed="rId2"/>
              </a:buBlip>
            </a:pP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Democratic institutions and processes must promote ‘the advancement in intellect, in virtue and in practical activity and efficiency’ (John Stuart Mill) – they must perform an educative function.</a:t>
            </a:r>
          </a:p>
          <a:p>
            <a:pPr marL="720725" lvl="1" indent="-457200">
              <a:spcBef>
                <a:spcPts val="0"/>
              </a:spcBef>
              <a:spcAft>
                <a:spcPts val="900"/>
              </a:spcAft>
              <a:buSzPct val="106000"/>
              <a:buBlip>
                <a:blip r:embed="rId2"/>
              </a:buBlip>
            </a:pP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Human beings have a dignity by virtue of being human – and no law can take away that </a:t>
            </a:r>
            <a:r>
              <a:rPr lang="en-AU" sz="2600" dirty="0" err="1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inherenbt</a:t>
            </a:r>
            <a:r>
              <a:rPr lang="en-AU" sz="2600" dirty="0" smtClean="0">
                <a:solidFill>
                  <a:srgbClr val="002060"/>
                </a:solidFill>
                <a:latin typeface="Arial Narrow" pitchFamily="34" charset="0"/>
                <a:sym typeface="Wingdings"/>
              </a:rPr>
              <a:t> dignity or the rights that flow from it. Citizens have entitlements and no majority decision can deprive them of those entitlements.</a:t>
            </a:r>
            <a:endParaRPr lang="en-AU" sz="26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spcAft>
                <a:spcPts val="1200"/>
              </a:spcAft>
              <a:buSzPct val="79000"/>
              <a:buBlip>
                <a:blip r:embed="rId2"/>
              </a:buBlip>
            </a:pPr>
            <a:endParaRPr lang="en-AU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7920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AU" sz="3330" dirty="0" smtClean="0">
                <a:solidFill>
                  <a:schemeClr val="accent3">
                    <a:lumMod val="50000"/>
                  </a:schemeClr>
                </a:solidFill>
                <a:latin typeface="Copperplate Gothic Bold" pitchFamily="34" charset="0"/>
              </a:rPr>
              <a:t>Democracy in the Modern Period</a:t>
            </a:r>
            <a:endParaRPr lang="en-AU" sz="3330" dirty="0">
              <a:solidFill>
                <a:schemeClr val="accent3">
                  <a:lumMod val="5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lnSpcReduction="10000"/>
          </a:bodyPr>
          <a:lstStyle/>
          <a:p>
            <a:pPr marL="82550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SzPct val="123000"/>
              <a:buNone/>
            </a:pPr>
            <a:r>
              <a:rPr lang="en-AU" dirty="0" smtClean="0">
                <a:solidFill>
                  <a:srgbClr val="002060"/>
                </a:solidFill>
                <a:latin typeface="Arial Narrow" pitchFamily="34" charset="0"/>
              </a:rPr>
              <a:t>Over time these principles have been steadily eroded in both theory and practice. 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Representative government reduced to a choice between political elites </a:t>
            </a: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  <a:sym typeface="Wingdings"/>
              </a:rPr>
              <a:t> </a:t>
            </a: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political parties </a:t>
            </a:r>
            <a:r>
              <a:rPr lang="en-AU" sz="2400" b="1" dirty="0" smtClean="0">
                <a:solidFill>
                  <a:srgbClr val="800000"/>
                </a:solidFill>
                <a:latin typeface="Arial Black" pitchFamily="34" charset="0"/>
              </a:rPr>
              <a:t>= </a:t>
            </a: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machines that operate and benefit from the electoral process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Participation </a:t>
            </a:r>
            <a:r>
              <a:rPr lang="en-AU" sz="2400" b="1" dirty="0" smtClean="0">
                <a:solidFill>
                  <a:srgbClr val="C00000"/>
                </a:solidFill>
                <a:latin typeface="Arial Black" pitchFamily="34" charset="0"/>
              </a:rPr>
              <a:t>=</a:t>
            </a:r>
            <a:r>
              <a:rPr lang="en-AU" sz="24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reduced to periodic elections </a:t>
            </a:r>
            <a:r>
              <a:rPr lang="en-AU" sz="2400" dirty="0" smtClean="0">
                <a:solidFill>
                  <a:srgbClr val="C00000"/>
                </a:solidFill>
                <a:latin typeface="Arial Narrow" pitchFamily="34" charset="0"/>
                <a:sym typeface="Wingdings"/>
              </a:rPr>
              <a:t></a:t>
            </a: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 the role of citizen reduced largely to that of a spectator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Education for the democratic life </a:t>
            </a:r>
            <a:r>
              <a:rPr lang="en-AU" sz="2400" b="1" dirty="0" smtClean="0">
                <a:solidFill>
                  <a:srgbClr val="800000"/>
                </a:solidFill>
                <a:latin typeface="Arial Black" pitchFamily="34" charset="0"/>
              </a:rPr>
              <a:t>=</a:t>
            </a: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 virtually abandoned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Democracy is transformed into a competition between individual and group interests at the expense of community</a:t>
            </a:r>
          </a:p>
          <a:p>
            <a:pPr marL="720725" lvl="1" indent="-360363">
              <a:spcBef>
                <a:spcPts val="0"/>
              </a:spcBef>
              <a:spcAft>
                <a:spcPts val="1200"/>
              </a:spcAft>
              <a:buSzPct val="104000"/>
              <a:buBlip>
                <a:blip r:embed="rId2"/>
              </a:buBlip>
            </a:pPr>
            <a:r>
              <a:rPr lang="en-AU" sz="2400" dirty="0" smtClean="0">
                <a:solidFill>
                  <a:srgbClr val="800000"/>
                </a:solidFill>
                <a:latin typeface="Arial Narrow" pitchFamily="34" charset="0"/>
              </a:rPr>
              <a:t>Sense of identity and belonging come to rest more and more on manufactured (top-down) nationalism and a national security agenda. </a:t>
            </a:r>
            <a:r>
              <a:rPr lang="en-AU" sz="2400" dirty="0" smtClean="0">
                <a:solidFill>
                  <a:srgbClr val="002060"/>
                </a:solidFill>
                <a:latin typeface="Arial Narrow" pitchFamily="34" charset="0"/>
              </a:rPr>
              <a:t>	</a:t>
            </a:r>
          </a:p>
          <a:p>
            <a:pPr marL="900113" lvl="1" indent="-276225">
              <a:spcBef>
                <a:spcPts val="0"/>
              </a:spcBef>
              <a:spcAft>
                <a:spcPts val="1200"/>
              </a:spcAft>
              <a:buSzPct val="79000"/>
              <a:buBlip>
                <a:blip r:embed="rId2"/>
              </a:buBlip>
            </a:pPr>
            <a:endParaRPr lang="en-AU" sz="24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marL="900113" lvl="1" indent="-276225">
              <a:spcBef>
                <a:spcPts val="0"/>
              </a:spcBef>
              <a:buSzPct val="123000"/>
              <a:buBlip>
                <a:blip r:embed="rId2"/>
              </a:buBlip>
            </a:pPr>
            <a:endParaRPr lang="en-AU" sz="2400" dirty="0">
              <a:solidFill>
                <a:srgbClr val="8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473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Risks &amp; Opportunities A World in Ferment</vt:lpstr>
      <vt:lpstr>Resources</vt:lpstr>
      <vt:lpstr>Winter of Discontent</vt:lpstr>
      <vt:lpstr>Winter of Discontent</vt:lpstr>
      <vt:lpstr>Back to Basics: What is Democracy</vt:lpstr>
      <vt:lpstr>Democracy  in the Modern Period</vt:lpstr>
      <vt:lpstr>Foundational Principles of Democracy  in the Modern Period</vt:lpstr>
      <vt:lpstr>Democracy in the Modern Period</vt:lpstr>
      <vt:lpstr>Democracy in the Post-Modern World</vt:lpstr>
      <vt:lpstr>Slide 11</vt:lpstr>
      <vt:lpstr>Tiers of Governance</vt:lpstr>
      <vt:lpstr>Arenas of Governance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164</cp:revision>
  <dcterms:created xsi:type="dcterms:W3CDTF">2015-09-19T00:52:13Z</dcterms:created>
  <dcterms:modified xsi:type="dcterms:W3CDTF">2015-09-22T06:52:24Z</dcterms:modified>
</cp:coreProperties>
</file>